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33" r:id="rId2"/>
    <p:sldId id="332" r:id="rId3"/>
    <p:sldId id="300" r:id="rId4"/>
    <p:sldId id="304" r:id="rId5"/>
    <p:sldId id="335" r:id="rId6"/>
    <p:sldId id="334" r:id="rId7"/>
    <p:sldId id="303" r:id="rId8"/>
    <p:sldId id="302" r:id="rId9"/>
    <p:sldId id="306" r:id="rId10"/>
    <p:sldId id="314" r:id="rId11"/>
    <p:sldId id="315" r:id="rId12"/>
    <p:sldId id="316" r:id="rId13"/>
    <p:sldId id="317" r:id="rId14"/>
    <p:sldId id="336" r:id="rId15"/>
    <p:sldId id="318" r:id="rId16"/>
    <p:sldId id="319" r:id="rId17"/>
    <p:sldId id="320" r:id="rId18"/>
    <p:sldId id="321" r:id="rId19"/>
    <p:sldId id="322" r:id="rId20"/>
    <p:sldId id="337" r:id="rId21"/>
    <p:sldId id="323" r:id="rId22"/>
    <p:sldId id="324" r:id="rId23"/>
    <p:sldId id="325" r:id="rId24"/>
    <p:sldId id="326" r:id="rId25"/>
    <p:sldId id="338" r:id="rId26"/>
    <p:sldId id="328" r:id="rId27"/>
    <p:sldId id="339" r:id="rId28"/>
    <p:sldId id="331" r:id="rId29"/>
    <p:sldId id="329" r:id="rId30"/>
    <p:sldId id="330" r:id="rId31"/>
  </p:sldIdLst>
  <p:sldSz cx="9144000" cy="6858000" type="screen4x3"/>
  <p:notesSz cx="6858000" cy="9144000"/>
  <p:custDataLst>
    <p:tags r:id="rId34"/>
  </p:custData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2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02" autoAdjust="0"/>
    <p:restoredTop sz="98746" autoAdjust="0"/>
  </p:normalViewPr>
  <p:slideViewPr>
    <p:cSldViewPr>
      <p:cViewPr varScale="1">
        <p:scale>
          <a:sx n="91" d="100"/>
          <a:sy n="91" d="100"/>
        </p:scale>
        <p:origin x="1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AD1207-8933-4DA0-B549-E2E48061FE4A}" type="datetimeFigureOut">
              <a:rPr lang="es-CO" smtClean="0"/>
              <a:t>04/08/2016</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9AA54D-0ECB-431D-A2CC-95D0EC7B5259}" type="slidenum">
              <a:rPr lang="es-CO" smtClean="0"/>
              <a:t>‹Nº›</a:t>
            </a:fld>
            <a:endParaRPr lang="es-CO"/>
          </a:p>
        </p:txBody>
      </p:sp>
    </p:spTree>
    <p:extLst>
      <p:ext uri="{BB962C8B-B14F-4D97-AF65-F5344CB8AC3E}">
        <p14:creationId xmlns:p14="http://schemas.microsoft.com/office/powerpoint/2010/main" val="31214775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3C433B-509E-4DC7-B214-CED01993DB01}" type="datetimeFigureOut">
              <a:rPr lang="es-CO" smtClean="0"/>
              <a:pPr/>
              <a:t>04/08/2016</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7F4FFE-A5FB-476F-8AA4-D9554FCA263E}" type="slidenum">
              <a:rPr lang="es-CO" smtClean="0"/>
              <a:pPr/>
              <a:t>‹Nº›</a:t>
            </a:fld>
            <a:endParaRPr lang="es-CO"/>
          </a:p>
        </p:txBody>
      </p:sp>
    </p:spTree>
    <p:extLst>
      <p:ext uri="{BB962C8B-B14F-4D97-AF65-F5344CB8AC3E}">
        <p14:creationId xmlns:p14="http://schemas.microsoft.com/office/powerpoint/2010/main" val="321092430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352800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AEEB0A63-AC06-4BE2-8AA8-FB0F4A8BF3B4}" type="datetime1">
              <a:rPr lang="es-CO" smtClean="0"/>
              <a:t>04/08/2016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1362768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9D76B2E-FAF2-4A16-8670-E93D42B033E2}" type="datetime1">
              <a:rPr lang="es-CO" smtClean="0"/>
              <a:t>04/08/2016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63924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B40C930-7231-47C8-945F-6CE2C9C63005}" type="datetime1">
              <a:rPr lang="es-CO" smtClean="0"/>
              <a:t>04/08/2016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30019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6E0B9EE-E11B-4031-B814-9E61A2E61C0F}" type="datetime1">
              <a:rPr lang="es-CO" smtClean="0"/>
              <a:t>04/08/2016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40418692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D1EB569-02FE-465E-8E19-28C7C4E99DA1}" type="datetime1">
              <a:rPr lang="es-CO" smtClean="0"/>
              <a:t>04/08/2016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45332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17F2DD6F-2353-4BE6-8328-FB9729A4A64F}" type="datetime1">
              <a:rPr lang="es-CO" smtClean="0"/>
              <a:t>04/08/2016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3516490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1B5E8B0C-44AF-4818-838A-D692DE0A9531}" type="datetime1">
              <a:rPr lang="es-CO" smtClean="0"/>
              <a:t>04/08/2016</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416295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1279FF4D-3E47-4EFF-918F-3DC6B9109FBB}" type="datetime1">
              <a:rPr lang="es-CO" smtClean="0"/>
              <a:t>04/08/2016</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64555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1CACE47-7AFC-4D7C-B10D-307C56EE3A8B}" type="datetime1">
              <a:rPr lang="es-CO" smtClean="0"/>
              <a:t>04/08/2016</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11261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140D013-4EF0-426E-8D5C-CA14051EA683}" type="datetime1">
              <a:rPr lang="es-CO" smtClean="0"/>
              <a:t>04/08/2016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9460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83D45F-D31C-417E-AD70-FF1A87CCB469}" type="datetime1">
              <a:rPr lang="es-CO" smtClean="0"/>
              <a:t>04/08/2016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126941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D206A-D9B6-4EBF-B113-0E3763021574}" type="datetime1">
              <a:rPr lang="es-CO" smtClean="0"/>
              <a:t>04/08/2016</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BCBFE-1502-4A9C-9A3C-7E6287A75A84}" type="slidenum">
              <a:rPr lang="es-CO" smtClean="0"/>
              <a:pPr/>
              <a:t>‹Nº›</a:t>
            </a:fld>
            <a:endParaRPr lang="es-CO"/>
          </a:p>
        </p:txBody>
      </p:sp>
    </p:spTree>
    <p:extLst>
      <p:ext uri="{BB962C8B-B14F-4D97-AF65-F5344CB8AC3E}">
        <p14:creationId xmlns:p14="http://schemas.microsoft.com/office/powerpoint/2010/main" val="1492745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www.scratch.mit.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txBox="1">
            <a:spLocks/>
          </p:cNvSpPr>
          <p:nvPr/>
        </p:nvSpPr>
        <p:spPr>
          <a:xfrm>
            <a:off x="214313" y="214312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4800" b="1" dirty="0" smtClean="0">
                <a:solidFill>
                  <a:schemeClr val="tx2"/>
                </a:solidFill>
                <a:latin typeface="Arial" charset="0"/>
                <a:cs typeface="Arial" charset="0"/>
              </a:rPr>
              <a:t>Software</a:t>
            </a:r>
            <a:endParaRPr lang="es-ES" sz="4800" b="1" dirty="0">
              <a:solidFill>
                <a:schemeClr val="tx2"/>
              </a:solidFill>
              <a:latin typeface="Arial" charset="0"/>
              <a:cs typeface="Arial" charset="0"/>
            </a:endParaRPr>
          </a:p>
        </p:txBody>
      </p:sp>
      <p:sp>
        <p:nvSpPr>
          <p:cNvPr id="6" name="2 Marcador de texto"/>
          <p:cNvSpPr txBox="1">
            <a:spLocks/>
          </p:cNvSpPr>
          <p:nvPr/>
        </p:nvSpPr>
        <p:spPr bwMode="auto">
          <a:xfrm>
            <a:off x="357188" y="3351292"/>
            <a:ext cx="8215312" cy="1220716"/>
          </a:xfrm>
          <a:prstGeom prst="rect">
            <a:avLst/>
          </a:prstGeom>
          <a:noFill/>
          <a:ln w="9525">
            <a:noFill/>
            <a:miter lim="800000"/>
            <a:headEnd/>
            <a:tailEnd/>
          </a:ln>
        </p:spPr>
        <p:txBody>
          <a:bodyPr/>
          <a:lstStyle/>
          <a:p>
            <a:pPr marL="342900" indent="-342900" algn="ctr" eaLnBrk="0" hangingPunct="0">
              <a:spcBef>
                <a:spcPct val="20000"/>
              </a:spcBef>
              <a:buFont typeface="Arial" charset="0"/>
              <a:buNone/>
              <a:defRPr/>
            </a:pPr>
            <a:r>
              <a:rPr lang="es-CO" sz="3600" b="1" dirty="0" smtClean="0">
                <a:solidFill>
                  <a:schemeClr val="accent6">
                    <a:lumMod val="75000"/>
                  </a:schemeClr>
                </a:solidFill>
              </a:rPr>
              <a:t>Introducción a la Ingeniería de </a:t>
            </a:r>
            <a:r>
              <a:rPr lang="es-CO" sz="3600" b="1" dirty="0" smtClean="0">
                <a:solidFill>
                  <a:schemeClr val="accent6">
                    <a:lumMod val="75000"/>
                  </a:schemeClr>
                </a:solidFill>
              </a:rPr>
              <a:t>sistemas</a:t>
            </a:r>
            <a:endParaRPr lang="es-CO" sz="3600" b="1" dirty="0" smtClean="0">
              <a:solidFill>
                <a:schemeClr val="accent6">
                  <a:lumMod val="75000"/>
                </a:schemeClr>
              </a:solidFill>
            </a:endParaRPr>
          </a:p>
        </p:txBody>
      </p:sp>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1081994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7" y="3500438"/>
            <a:ext cx="4043384" cy="2651201"/>
          </a:xfrm>
          <a:prstGeom prst="rect">
            <a:avLst/>
          </a:prstGeom>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48" y="1571612"/>
            <a:ext cx="4617062" cy="3214710"/>
          </a:xfrm>
          <a:prstGeom prst="rect">
            <a:avLst/>
          </a:prstGeom>
          <a:noFill/>
          <a:ln>
            <a:noFill/>
          </a:ln>
        </p:spPr>
      </p:pic>
      <p:sp>
        <p:nvSpPr>
          <p:cNvPr id="7" name="1 Título"/>
          <p:cNvSpPr txBox="1">
            <a:spLocks/>
          </p:cNvSpPr>
          <p:nvPr/>
        </p:nvSpPr>
        <p:spPr>
          <a:xfrm>
            <a:off x="599361" y="142852"/>
            <a:ext cx="8187481" cy="1143001"/>
          </a:xfrm>
          <a:prstGeom prst="rect">
            <a:avLst/>
          </a:prstGeom>
        </p:spPr>
        <p:txBody>
          <a:bodyPr anchor="ctr"/>
          <a:lstStyle/>
          <a:p>
            <a:pPr>
              <a:defRPr/>
            </a:pPr>
            <a:r>
              <a:rPr lang="es-CO" sz="4000" b="1" dirty="0" smtClean="0">
                <a:solidFill>
                  <a:schemeClr val="accent6">
                    <a:lumMod val="75000"/>
                  </a:schemeClr>
                </a:solidFill>
                <a:ea typeface="+mj-ea"/>
              </a:rPr>
              <a:t>PROG. ORIENTADA </a:t>
            </a:r>
          </a:p>
          <a:p>
            <a:pPr>
              <a:defRPr/>
            </a:pPr>
            <a:r>
              <a:rPr lang="es-CO" sz="4000" b="1" dirty="0" smtClean="0">
                <a:solidFill>
                  <a:schemeClr val="accent6">
                    <a:lumMod val="75000"/>
                  </a:schemeClr>
                </a:solidFill>
                <a:ea typeface="+mj-ea"/>
              </a:rPr>
              <a:t>A OBJETOS</a:t>
            </a:r>
            <a:endParaRPr lang="es-ES" sz="3200" b="1" dirty="0">
              <a:solidFill>
                <a:schemeClr val="accent6">
                  <a:lumMod val="75000"/>
                </a:schemeClr>
              </a:solidFill>
              <a:ea typeface="+mj-ea"/>
            </a:endParaRPr>
          </a:p>
        </p:txBody>
      </p:sp>
      <p:cxnSp>
        <p:nvCxnSpPr>
          <p:cNvPr id="11" name="10 Conector recto"/>
          <p:cNvCxnSpPr/>
          <p:nvPr/>
        </p:nvCxnSpPr>
        <p:spPr>
          <a:xfrm>
            <a:off x="428596" y="1357298"/>
            <a:ext cx="7920756" cy="0"/>
          </a:xfrm>
          <a:prstGeom prst="line">
            <a:avLst/>
          </a:prstGeom>
          <a:ln>
            <a:solidFill>
              <a:srgbClr val="277281"/>
            </a:solidFill>
          </a:ln>
        </p:spPr>
        <p:style>
          <a:lnRef idx="3">
            <a:schemeClr val="accent5"/>
          </a:lnRef>
          <a:fillRef idx="0">
            <a:schemeClr val="accent5"/>
          </a:fillRef>
          <a:effectRef idx="2">
            <a:schemeClr val="accent5"/>
          </a:effectRef>
          <a:fontRef idx="minor">
            <a:schemeClr val="tx1"/>
          </a:fontRef>
        </p:style>
      </p:cxnSp>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572474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3438" y="1714488"/>
            <a:ext cx="3899233" cy="1368152"/>
          </a:xfrm>
          <a:prstGeom prst="rect">
            <a:avLst/>
          </a:prstGeom>
        </p:spPr>
      </p:pic>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3438" y="3643314"/>
            <a:ext cx="3592841" cy="2691163"/>
          </a:xfrm>
          <a:prstGeom prst="rect">
            <a:avLst/>
          </a:prstGeom>
        </p:spPr>
      </p:pic>
      <p:pic>
        <p:nvPicPr>
          <p:cNvPr id="1027" name="Picture 3" descr="C:\Users\delvis.mejia\Desktop\presentacion softwaare\CapturaTutorialHerenciaYPolimorfismo1_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472" y="1428736"/>
            <a:ext cx="3896518" cy="23574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5786" y="4000504"/>
            <a:ext cx="3103088" cy="2256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 Título"/>
          <p:cNvSpPr txBox="1">
            <a:spLocks/>
          </p:cNvSpPr>
          <p:nvPr/>
        </p:nvSpPr>
        <p:spPr>
          <a:xfrm>
            <a:off x="214282" y="214290"/>
            <a:ext cx="8187481" cy="1143001"/>
          </a:xfrm>
          <a:prstGeom prst="rect">
            <a:avLst/>
          </a:prstGeom>
        </p:spPr>
        <p:txBody>
          <a:bodyPr anchor="ctr"/>
          <a:lstStyle/>
          <a:p>
            <a:pPr>
              <a:defRPr/>
            </a:pPr>
            <a:r>
              <a:rPr lang="es-CO" sz="4000" b="1" dirty="0" smtClean="0">
                <a:solidFill>
                  <a:schemeClr val="accent6">
                    <a:lumMod val="75000"/>
                  </a:schemeClr>
                </a:solidFill>
                <a:ea typeface="+mj-ea"/>
              </a:rPr>
              <a:t>POO - HERENCIA Y</a:t>
            </a:r>
          </a:p>
          <a:p>
            <a:pPr>
              <a:defRPr/>
            </a:pPr>
            <a:r>
              <a:rPr lang="es-CO" sz="4000" b="1" dirty="0" smtClean="0">
                <a:solidFill>
                  <a:schemeClr val="accent6">
                    <a:lumMod val="75000"/>
                  </a:schemeClr>
                </a:solidFill>
                <a:ea typeface="+mj-ea"/>
              </a:rPr>
              <a:t>POLIMORFISMO</a:t>
            </a:r>
            <a:endParaRPr lang="es-ES" sz="3200" b="1" dirty="0">
              <a:solidFill>
                <a:schemeClr val="accent6">
                  <a:lumMod val="75000"/>
                </a:schemeClr>
              </a:solidFill>
              <a:ea typeface="+mj-ea"/>
            </a:endParaRPr>
          </a:p>
        </p:txBody>
      </p:sp>
      <p:cxnSp>
        <p:nvCxnSpPr>
          <p:cNvPr id="13" name="12 Conector recto"/>
          <p:cNvCxnSpPr/>
          <p:nvPr/>
        </p:nvCxnSpPr>
        <p:spPr>
          <a:xfrm>
            <a:off x="357158" y="1357298"/>
            <a:ext cx="7920756" cy="0"/>
          </a:xfrm>
          <a:prstGeom prst="line">
            <a:avLst/>
          </a:prstGeom>
          <a:ln>
            <a:solidFill>
              <a:srgbClr val="277281"/>
            </a:solidFill>
          </a:ln>
        </p:spPr>
        <p:style>
          <a:lnRef idx="3">
            <a:schemeClr val="accent5"/>
          </a:lnRef>
          <a:fillRef idx="0">
            <a:schemeClr val="accent5"/>
          </a:fillRef>
          <a:effectRef idx="2">
            <a:schemeClr val="accent5"/>
          </a:effectRef>
          <a:fontRef idx="minor">
            <a:schemeClr val="tx1"/>
          </a:fontRef>
        </p:style>
      </p:cxnSp>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2393920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142844" y="1571612"/>
            <a:ext cx="4464496" cy="23762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050" dirty="0" smtClean="0">
                <a:solidFill>
                  <a:schemeClr val="tx1"/>
                </a:solidFill>
              </a:rPr>
              <a:t>La definición </a:t>
            </a:r>
            <a:r>
              <a:rPr lang="es-CO" sz="1050" dirty="0">
                <a:solidFill>
                  <a:schemeClr val="tx1"/>
                </a:solidFill>
              </a:rPr>
              <a:t>de una clase es la declaración de un tipo de dato que involucra </a:t>
            </a:r>
            <a:r>
              <a:rPr lang="es-CO" sz="1050" dirty="0" smtClean="0">
                <a:solidFill>
                  <a:schemeClr val="tx1"/>
                </a:solidFill>
              </a:rPr>
              <a:t>la especificación </a:t>
            </a:r>
            <a:r>
              <a:rPr lang="es-CO" sz="1050" dirty="0">
                <a:solidFill>
                  <a:schemeClr val="tx1"/>
                </a:solidFill>
              </a:rPr>
              <a:t>de los atributos y los métodos de un objeto. </a:t>
            </a:r>
            <a:endParaRPr lang="es-CO" sz="1050" dirty="0" smtClean="0">
              <a:solidFill>
                <a:schemeClr val="tx1"/>
              </a:solidFill>
            </a:endParaRPr>
          </a:p>
          <a:p>
            <a:pPr algn="l"/>
            <a:endParaRPr lang="es-CO" sz="1050" b="1" dirty="0">
              <a:solidFill>
                <a:schemeClr val="tx1"/>
              </a:solidFill>
            </a:endParaRPr>
          </a:p>
          <a:p>
            <a:pPr algn="l"/>
            <a:endParaRPr lang="es-CO" sz="1050" b="1" dirty="0" smtClean="0">
              <a:solidFill>
                <a:schemeClr val="tx1"/>
              </a:solidFill>
            </a:endParaRPr>
          </a:p>
          <a:p>
            <a:pPr algn="l"/>
            <a:r>
              <a:rPr lang="es-CO" sz="1050" b="1" dirty="0" smtClean="0">
                <a:solidFill>
                  <a:schemeClr val="tx1"/>
                </a:solidFill>
              </a:rPr>
              <a:t>COMO </a:t>
            </a:r>
            <a:r>
              <a:rPr lang="es-CO" sz="1050" b="1" dirty="0">
                <a:solidFill>
                  <a:schemeClr val="tx1"/>
                </a:solidFill>
              </a:rPr>
              <a:t>SE USAN LOS </a:t>
            </a:r>
            <a:r>
              <a:rPr lang="es-CO" sz="1050" b="1" dirty="0" smtClean="0">
                <a:solidFill>
                  <a:schemeClr val="tx1"/>
                </a:solidFill>
              </a:rPr>
              <a:t>OBJETOS</a:t>
            </a:r>
          </a:p>
          <a:p>
            <a:pPr algn="l"/>
            <a:endParaRPr lang="es-CO" sz="1050" dirty="0">
              <a:solidFill>
                <a:schemeClr val="tx1"/>
              </a:solidFill>
            </a:endParaRPr>
          </a:p>
          <a:p>
            <a:pPr algn="l"/>
            <a:r>
              <a:rPr lang="es-CO" sz="1050" dirty="0">
                <a:solidFill>
                  <a:schemeClr val="tx1"/>
                </a:solidFill>
              </a:rPr>
              <a:t>Los objetos sólo pueden utilizarse enviándoles mensajes para que reaccionen </a:t>
            </a:r>
            <a:r>
              <a:rPr lang="es-CO" sz="1050" dirty="0" smtClean="0">
                <a:solidFill>
                  <a:schemeClr val="tx1"/>
                </a:solidFill>
              </a:rPr>
              <a:t>con alguna </a:t>
            </a:r>
            <a:r>
              <a:rPr lang="es-CO" sz="1050" dirty="0">
                <a:solidFill>
                  <a:schemeClr val="tx1"/>
                </a:solidFill>
              </a:rPr>
              <a:t>acción que repercuta en el estado de un programa. Puesto que los </a:t>
            </a:r>
            <a:r>
              <a:rPr lang="es-CO" sz="1050" dirty="0" smtClean="0">
                <a:solidFill>
                  <a:schemeClr val="tx1"/>
                </a:solidFill>
              </a:rPr>
              <a:t>datos que </a:t>
            </a:r>
            <a:r>
              <a:rPr lang="es-CO" sz="1050" dirty="0">
                <a:solidFill>
                  <a:schemeClr val="tx1"/>
                </a:solidFill>
              </a:rPr>
              <a:t>contiene un objeto sólo pueden utilizarse a través de los métodos del mismo</a:t>
            </a:r>
            <a:r>
              <a:rPr lang="es-CO" sz="1050" dirty="0" smtClean="0">
                <a:solidFill>
                  <a:schemeClr val="tx1"/>
                </a:solidFill>
              </a:rPr>
              <a:t>, los </a:t>
            </a:r>
            <a:r>
              <a:rPr lang="es-CO" sz="1050" dirty="0">
                <a:solidFill>
                  <a:schemeClr val="tx1"/>
                </a:solidFill>
              </a:rPr>
              <a:t>mensajes en sí son los nombres de los métodos asociados.</a:t>
            </a:r>
          </a:p>
          <a:p>
            <a:pPr algn="l"/>
            <a:endParaRPr lang="es-CO" sz="2800" b="1" dirty="0" smtClean="0"/>
          </a:p>
          <a:p>
            <a:endParaRPr lang="es-CO" dirty="0"/>
          </a:p>
        </p:txBody>
      </p:sp>
      <p:pic>
        <p:nvPicPr>
          <p:cNvPr id="8" name="7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317" y="4149080"/>
            <a:ext cx="2580828" cy="1674882"/>
          </a:xfrm>
          <a:prstGeom prst="rect">
            <a:avLst/>
          </a:prstGeom>
          <a:noFill/>
          <a:ln>
            <a:noFill/>
          </a:ln>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4235717"/>
            <a:ext cx="4368548" cy="2211923"/>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7818" y="1477734"/>
            <a:ext cx="3357586" cy="255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 Título"/>
          <p:cNvSpPr txBox="1">
            <a:spLocks/>
          </p:cNvSpPr>
          <p:nvPr/>
        </p:nvSpPr>
        <p:spPr>
          <a:xfrm>
            <a:off x="214282" y="500042"/>
            <a:ext cx="8187481" cy="1143001"/>
          </a:xfrm>
          <a:prstGeom prst="rect">
            <a:avLst/>
          </a:prstGeom>
        </p:spPr>
        <p:txBody>
          <a:bodyPr anchor="ctr"/>
          <a:lstStyle/>
          <a:p>
            <a:pPr>
              <a:defRPr/>
            </a:pPr>
            <a:r>
              <a:rPr lang="es-ES" sz="3200" b="1" dirty="0" smtClean="0">
                <a:solidFill>
                  <a:schemeClr val="accent6">
                    <a:lumMod val="75000"/>
                  </a:schemeClr>
                </a:solidFill>
                <a:ea typeface="+mj-ea"/>
              </a:rPr>
              <a:t>POO - CLASE</a:t>
            </a:r>
            <a:endParaRPr lang="es-ES" sz="3200" b="1" dirty="0">
              <a:solidFill>
                <a:schemeClr val="accent6">
                  <a:lumMod val="75000"/>
                </a:schemeClr>
              </a:solidFill>
              <a:ea typeface="+mj-ea"/>
            </a:endParaRPr>
          </a:p>
        </p:txBody>
      </p:sp>
      <p:cxnSp>
        <p:nvCxnSpPr>
          <p:cNvPr id="13" name="12 Conector recto"/>
          <p:cNvCxnSpPr/>
          <p:nvPr/>
        </p:nvCxnSpPr>
        <p:spPr>
          <a:xfrm>
            <a:off x="357158" y="1357298"/>
            <a:ext cx="7920756" cy="0"/>
          </a:xfrm>
          <a:prstGeom prst="line">
            <a:avLst/>
          </a:prstGeom>
          <a:ln>
            <a:solidFill>
              <a:srgbClr val="277281"/>
            </a:solidFill>
          </a:ln>
        </p:spPr>
        <p:style>
          <a:lnRef idx="3">
            <a:schemeClr val="accent5"/>
          </a:lnRef>
          <a:fillRef idx="0">
            <a:schemeClr val="accent5"/>
          </a:fillRef>
          <a:effectRef idx="2">
            <a:schemeClr val="accent5"/>
          </a:effectRef>
          <a:fontRef idx="minor">
            <a:schemeClr val="tx1"/>
          </a:fontRef>
        </p:style>
      </p:cxnSp>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2823217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24 Grupo"/>
          <p:cNvGrpSpPr/>
          <p:nvPr/>
        </p:nvGrpSpPr>
        <p:grpSpPr>
          <a:xfrm>
            <a:off x="251520" y="1541661"/>
            <a:ext cx="4357701" cy="3953581"/>
            <a:chOff x="1250752" y="1362568"/>
            <a:chExt cx="6865460" cy="4675563"/>
          </a:xfrm>
        </p:grpSpPr>
        <p:sp>
          <p:nvSpPr>
            <p:cNvPr id="5" name="4 CuadroTexto"/>
            <p:cNvSpPr txBox="1"/>
            <p:nvPr/>
          </p:nvSpPr>
          <p:spPr>
            <a:xfrm>
              <a:off x="3187677" y="1362568"/>
              <a:ext cx="2896140" cy="307777"/>
            </a:xfrm>
            <a:prstGeom prst="rect">
              <a:avLst/>
            </a:prstGeom>
            <a:noFill/>
            <a:ln w="3175">
              <a:solidFill>
                <a:schemeClr val="tx1"/>
              </a:solidFill>
            </a:ln>
          </p:spPr>
          <p:txBody>
            <a:bodyPr wrap="square" rtlCol="0">
              <a:spAutoFit/>
            </a:bodyPr>
            <a:lstStyle/>
            <a:p>
              <a:pPr algn="ctr"/>
              <a:r>
                <a:rPr lang="es-CO" sz="1400" b="1" dirty="0"/>
                <a:t>Clase: </a:t>
              </a:r>
              <a:r>
                <a:rPr lang="es-CO" sz="1400" b="1" dirty="0" smtClean="0"/>
                <a:t>CUENTA</a:t>
              </a:r>
              <a:endParaRPr lang="es-CO" sz="1400" b="1" dirty="0"/>
            </a:p>
          </p:txBody>
        </p:sp>
        <p:sp>
          <p:nvSpPr>
            <p:cNvPr id="12" name="11 CuadroTexto"/>
            <p:cNvSpPr txBox="1"/>
            <p:nvPr/>
          </p:nvSpPr>
          <p:spPr>
            <a:xfrm>
              <a:off x="5220072" y="1989234"/>
              <a:ext cx="2896140" cy="307777"/>
            </a:xfrm>
            <a:prstGeom prst="rect">
              <a:avLst/>
            </a:prstGeom>
            <a:noFill/>
            <a:ln w="3175">
              <a:solidFill>
                <a:schemeClr val="tx1"/>
              </a:solidFill>
            </a:ln>
          </p:spPr>
          <p:txBody>
            <a:bodyPr wrap="square" rtlCol="0">
              <a:spAutoFit/>
            </a:bodyPr>
            <a:lstStyle/>
            <a:p>
              <a:pPr algn="ctr"/>
              <a:r>
                <a:rPr lang="es-CO" sz="1400" b="1" dirty="0" smtClean="0"/>
                <a:t>CUENTA CORRIENTE</a:t>
              </a:r>
              <a:endParaRPr lang="es-CO" sz="1400" b="1" dirty="0"/>
            </a:p>
          </p:txBody>
        </p:sp>
        <p:sp>
          <p:nvSpPr>
            <p:cNvPr id="13" name="12 CuadroTexto"/>
            <p:cNvSpPr txBox="1"/>
            <p:nvPr/>
          </p:nvSpPr>
          <p:spPr>
            <a:xfrm>
              <a:off x="1250752" y="2027134"/>
              <a:ext cx="2896140" cy="307777"/>
            </a:xfrm>
            <a:prstGeom prst="rect">
              <a:avLst/>
            </a:prstGeom>
            <a:noFill/>
            <a:ln w="3175">
              <a:solidFill>
                <a:schemeClr val="tx1"/>
              </a:solidFill>
            </a:ln>
          </p:spPr>
          <p:txBody>
            <a:bodyPr wrap="square" rtlCol="0">
              <a:spAutoFit/>
            </a:bodyPr>
            <a:lstStyle/>
            <a:p>
              <a:pPr algn="ctr"/>
              <a:r>
                <a:rPr lang="es-CO" sz="1400" b="1" dirty="0" smtClean="0"/>
                <a:t>CUENTA DE AHORROS</a:t>
              </a:r>
              <a:endParaRPr lang="es-CO" sz="1400" b="1" dirty="0"/>
            </a:p>
          </p:txBody>
        </p:sp>
        <p:sp>
          <p:nvSpPr>
            <p:cNvPr id="14" name="13 CuadroTexto"/>
            <p:cNvSpPr txBox="1"/>
            <p:nvPr/>
          </p:nvSpPr>
          <p:spPr>
            <a:xfrm>
              <a:off x="3103677" y="2780927"/>
              <a:ext cx="2896140" cy="1273934"/>
            </a:xfrm>
            <a:prstGeom prst="rect">
              <a:avLst/>
            </a:prstGeom>
            <a:noFill/>
            <a:ln w="3175">
              <a:solidFill>
                <a:schemeClr val="tx1"/>
              </a:solidFill>
            </a:ln>
          </p:spPr>
          <p:txBody>
            <a:bodyPr wrap="square" rtlCol="0">
              <a:spAutoFit/>
            </a:bodyPr>
            <a:lstStyle/>
            <a:p>
              <a:pPr algn="ctr"/>
              <a:r>
                <a:rPr lang="es-CO" sz="1400" b="1" dirty="0" smtClean="0"/>
                <a:t>ATRIBUTOS</a:t>
              </a:r>
            </a:p>
            <a:p>
              <a:pPr algn="ctr"/>
              <a:endParaRPr lang="es-CO" sz="1400" b="1" dirty="0"/>
            </a:p>
            <a:p>
              <a:pPr algn="ctr"/>
              <a:r>
                <a:rPr lang="es-CO" sz="900" b="1" dirty="0" smtClean="0"/>
                <a:t>Nombre de Cliente</a:t>
              </a:r>
            </a:p>
            <a:p>
              <a:pPr algn="ctr"/>
              <a:r>
                <a:rPr lang="es-CO" sz="900" b="1" dirty="0" smtClean="0"/>
                <a:t>Numero de Cuenta</a:t>
              </a:r>
            </a:p>
            <a:p>
              <a:pPr algn="ctr"/>
              <a:r>
                <a:rPr lang="es-CO" sz="900" b="1" dirty="0" smtClean="0"/>
                <a:t>Sucursal</a:t>
              </a:r>
            </a:p>
            <a:p>
              <a:pPr algn="ctr"/>
              <a:r>
                <a:rPr lang="es-CO" sz="900" b="1" dirty="0" smtClean="0"/>
                <a:t>Saldo Disponible </a:t>
              </a:r>
              <a:endParaRPr lang="es-CO" sz="900" b="1" dirty="0"/>
            </a:p>
          </p:txBody>
        </p:sp>
        <p:sp>
          <p:nvSpPr>
            <p:cNvPr id="15" name="14 CuadroTexto"/>
            <p:cNvSpPr txBox="1"/>
            <p:nvPr/>
          </p:nvSpPr>
          <p:spPr>
            <a:xfrm>
              <a:off x="3116873" y="4653136"/>
              <a:ext cx="2896140" cy="1384995"/>
            </a:xfrm>
            <a:prstGeom prst="rect">
              <a:avLst/>
            </a:prstGeom>
            <a:noFill/>
            <a:ln w="6350">
              <a:solidFill>
                <a:schemeClr val="tx1"/>
              </a:solidFill>
            </a:ln>
          </p:spPr>
          <p:txBody>
            <a:bodyPr wrap="square" rtlCol="0">
              <a:spAutoFit/>
            </a:bodyPr>
            <a:lstStyle/>
            <a:p>
              <a:pPr algn="ctr"/>
              <a:r>
                <a:rPr lang="es-CO" sz="1400" b="1" dirty="0" smtClean="0"/>
                <a:t>Métodos</a:t>
              </a:r>
            </a:p>
            <a:p>
              <a:pPr algn="ctr"/>
              <a:endParaRPr lang="es-CO" sz="1400" b="1" dirty="0"/>
            </a:p>
            <a:p>
              <a:pPr algn="ctr"/>
              <a:r>
                <a:rPr lang="es-CO" sz="1000" b="1" dirty="0" smtClean="0"/>
                <a:t>Alta</a:t>
              </a:r>
            </a:p>
            <a:p>
              <a:pPr algn="ctr"/>
              <a:r>
                <a:rPr lang="es-CO" sz="1000" b="1" dirty="0" smtClean="0"/>
                <a:t>Deposito</a:t>
              </a:r>
            </a:p>
            <a:p>
              <a:pPr algn="ctr"/>
              <a:r>
                <a:rPr lang="es-CO" sz="1000" b="1" dirty="0" smtClean="0"/>
                <a:t>Retiro</a:t>
              </a:r>
            </a:p>
            <a:p>
              <a:pPr algn="ctr"/>
              <a:r>
                <a:rPr lang="es-CO" sz="1000" b="1" dirty="0" smtClean="0"/>
                <a:t>Muestra</a:t>
              </a:r>
              <a:endParaRPr lang="es-CO" sz="1000" b="1" dirty="0"/>
            </a:p>
          </p:txBody>
        </p:sp>
        <p:cxnSp>
          <p:nvCxnSpPr>
            <p:cNvPr id="16" name="15 Conector recto de flecha"/>
            <p:cNvCxnSpPr>
              <a:stCxn id="5" idx="2"/>
            </p:cNvCxnSpPr>
            <p:nvPr/>
          </p:nvCxnSpPr>
          <p:spPr>
            <a:xfrm flipH="1">
              <a:off x="3103677" y="1670345"/>
              <a:ext cx="1532070" cy="3188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5" idx="2"/>
              <a:endCxn id="12" idx="0"/>
            </p:cNvCxnSpPr>
            <p:nvPr/>
          </p:nvCxnSpPr>
          <p:spPr>
            <a:xfrm>
              <a:off x="4635747" y="1670345"/>
              <a:ext cx="2032395" cy="3188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13" idx="2"/>
              <a:endCxn id="14" idx="0"/>
            </p:cNvCxnSpPr>
            <p:nvPr/>
          </p:nvCxnSpPr>
          <p:spPr>
            <a:xfrm>
              <a:off x="2698822" y="2334910"/>
              <a:ext cx="1852925" cy="4460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12" idx="2"/>
            </p:cNvCxnSpPr>
            <p:nvPr/>
          </p:nvCxnSpPr>
          <p:spPr>
            <a:xfrm flipH="1">
              <a:off x="4716016" y="2297011"/>
              <a:ext cx="1952126" cy="4839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14" idx="2"/>
              <a:endCxn id="15" idx="0"/>
            </p:cNvCxnSpPr>
            <p:nvPr/>
          </p:nvCxnSpPr>
          <p:spPr>
            <a:xfrm>
              <a:off x="4551748" y="4054861"/>
              <a:ext cx="13196" cy="598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578117"/>
            <a:ext cx="4589543" cy="233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1 Título"/>
          <p:cNvSpPr txBox="1">
            <a:spLocks/>
          </p:cNvSpPr>
          <p:nvPr/>
        </p:nvSpPr>
        <p:spPr>
          <a:xfrm>
            <a:off x="214282" y="500042"/>
            <a:ext cx="8187481" cy="1143001"/>
          </a:xfrm>
          <a:prstGeom prst="rect">
            <a:avLst/>
          </a:prstGeom>
        </p:spPr>
        <p:txBody>
          <a:bodyPr anchor="ctr"/>
          <a:lstStyle/>
          <a:p>
            <a:pPr>
              <a:defRPr/>
            </a:pPr>
            <a:r>
              <a:rPr lang="es-ES" sz="3200" b="1" dirty="0" smtClean="0">
                <a:solidFill>
                  <a:schemeClr val="accent6">
                    <a:lumMod val="75000"/>
                  </a:schemeClr>
                </a:solidFill>
                <a:ea typeface="+mj-ea"/>
              </a:rPr>
              <a:t>POO - CLASE</a:t>
            </a:r>
            <a:endParaRPr lang="es-ES" sz="3200" b="1" dirty="0">
              <a:solidFill>
                <a:schemeClr val="accent6">
                  <a:lumMod val="75000"/>
                </a:schemeClr>
              </a:solidFill>
              <a:ea typeface="+mj-ea"/>
            </a:endParaRPr>
          </a:p>
        </p:txBody>
      </p:sp>
      <p:cxnSp>
        <p:nvCxnSpPr>
          <p:cNvPr id="23" name="22 Conector recto"/>
          <p:cNvCxnSpPr/>
          <p:nvPr/>
        </p:nvCxnSpPr>
        <p:spPr>
          <a:xfrm>
            <a:off x="357158" y="1357298"/>
            <a:ext cx="7920756" cy="0"/>
          </a:xfrm>
          <a:prstGeom prst="line">
            <a:avLst/>
          </a:prstGeom>
          <a:ln>
            <a:solidFill>
              <a:srgbClr val="277281"/>
            </a:solidFill>
          </a:ln>
        </p:spPr>
        <p:style>
          <a:lnRef idx="3">
            <a:schemeClr val="accent5"/>
          </a:lnRef>
          <a:fillRef idx="0">
            <a:schemeClr val="accent5"/>
          </a:fillRef>
          <a:effectRef idx="2">
            <a:schemeClr val="accent5"/>
          </a:effectRef>
          <a:fontRef idx="minor">
            <a:schemeClr val="tx1"/>
          </a:fontRef>
        </p:style>
      </p:cxnSp>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2966618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30906" y="71414"/>
            <a:ext cx="6229326" cy="1727796"/>
          </a:xfrm>
          <a:prstGeom prst="rect">
            <a:avLst/>
          </a:prstGeom>
        </p:spPr>
        <p:txBody>
          <a:bodyPr/>
          <a:lstStyle/>
          <a:p>
            <a:pPr>
              <a:defRPr/>
            </a:pPr>
            <a:r>
              <a:rPr lang="es-CO" sz="3600" b="1" dirty="0" smtClean="0">
                <a:solidFill>
                  <a:schemeClr val="accent6">
                    <a:lumMod val="75000"/>
                  </a:schemeClr>
                </a:solidFill>
                <a:ea typeface="+mj-ea"/>
              </a:rPr>
              <a:t>Actividad  2:</a:t>
            </a:r>
            <a:endParaRPr lang="es-ES" sz="3600" b="1" dirty="0">
              <a:solidFill>
                <a:schemeClr val="accent6">
                  <a:lumMod val="75000"/>
                </a:schemeClr>
              </a:solidFill>
              <a:ea typeface="+mj-ea"/>
            </a:endParaRPr>
          </a:p>
        </p:txBody>
      </p:sp>
      <p:sp>
        <p:nvSpPr>
          <p:cNvPr id="16" name="15 Rectángulo"/>
          <p:cNvSpPr/>
          <p:nvPr/>
        </p:nvSpPr>
        <p:spPr>
          <a:xfrm>
            <a:off x="1071538" y="1071546"/>
            <a:ext cx="7867704" cy="5324535"/>
          </a:xfrm>
          <a:prstGeom prst="rect">
            <a:avLst/>
          </a:prstGeom>
          <a:solidFill>
            <a:srgbClr val="FFC000"/>
          </a:solidFill>
        </p:spPr>
        <p:txBody>
          <a:bodyPr wrap="square">
            <a:spAutoFit/>
          </a:bodyPr>
          <a:lstStyle/>
          <a:p>
            <a:pPr algn="just"/>
            <a:r>
              <a:rPr lang="es-ES" dirty="0" err="1" smtClean="0"/>
              <a:t>Scratch</a:t>
            </a:r>
            <a:r>
              <a:rPr lang="es-ES" dirty="0" smtClean="0"/>
              <a:t> es un software desarrollado por el Instituto tecnológico de </a:t>
            </a:r>
            <a:r>
              <a:rPr lang="es-ES" dirty="0" err="1" smtClean="0"/>
              <a:t>Masacchussets</a:t>
            </a:r>
            <a:r>
              <a:rPr lang="es-ES" dirty="0" smtClean="0"/>
              <a:t> para facilitar el proceso de aprendizaje de fundamentos de programación.  Los programas que se pueden hacer con </a:t>
            </a:r>
            <a:r>
              <a:rPr lang="es-ES" dirty="0" err="1" smtClean="0"/>
              <a:t>scratch</a:t>
            </a:r>
            <a:r>
              <a:rPr lang="es-ES" dirty="0" smtClean="0"/>
              <a:t> corresponden a </a:t>
            </a:r>
            <a:r>
              <a:rPr lang="es-ES" b="1" dirty="0" smtClean="0"/>
              <a:t>programación</a:t>
            </a:r>
            <a:r>
              <a:rPr lang="es-ES" dirty="0" smtClean="0"/>
              <a:t> </a:t>
            </a:r>
            <a:r>
              <a:rPr lang="es-ES" b="1" dirty="0" smtClean="0"/>
              <a:t>orientada a objetos</a:t>
            </a:r>
            <a:r>
              <a:rPr lang="es-ES" dirty="0" smtClean="0"/>
              <a:t>. En la siguiente tabla enuncie las características propias de éste tipo de programación que se encuentran al explorar el entorno de </a:t>
            </a:r>
            <a:r>
              <a:rPr lang="es-ES" dirty="0" err="1" smtClean="0"/>
              <a:t>scratch</a:t>
            </a:r>
            <a:r>
              <a:rPr lang="es-ES" dirty="0" smtClean="0"/>
              <a:t> (</a:t>
            </a:r>
            <a:r>
              <a:rPr lang="es-ES" dirty="0" smtClean="0">
                <a:hlinkClick r:id="rId2"/>
              </a:rPr>
              <a:t>www.scratch.mit.edu</a:t>
            </a:r>
            <a:r>
              <a:rPr lang="es-ES" dirty="0" smtClean="0"/>
              <a:t>)</a:t>
            </a:r>
          </a:p>
          <a:p>
            <a:pPr algn="just"/>
            <a:endParaRPr lang="es-ES" dirty="0" smtClean="0"/>
          </a:p>
          <a:p>
            <a:pPr algn="just"/>
            <a:endParaRPr lang="es-ES" dirty="0" smtClean="0"/>
          </a:p>
          <a:p>
            <a:pPr algn="just"/>
            <a:endParaRPr lang="es-ES" dirty="0" smtClean="0"/>
          </a:p>
          <a:p>
            <a:pPr algn="just"/>
            <a:endParaRPr lang="es-ES" dirty="0" smtClean="0"/>
          </a:p>
          <a:p>
            <a:pPr algn="just"/>
            <a:endParaRPr lang="es-ES" dirty="0" smtClean="0"/>
          </a:p>
          <a:p>
            <a:pPr algn="just"/>
            <a:endParaRPr lang="es-ES" dirty="0" smtClean="0"/>
          </a:p>
          <a:p>
            <a:pPr algn="just"/>
            <a:endParaRPr lang="es-ES" dirty="0" smtClean="0"/>
          </a:p>
          <a:p>
            <a:pPr algn="just"/>
            <a:endParaRPr lang="es-ES" dirty="0"/>
          </a:p>
          <a:p>
            <a:pPr algn="just"/>
            <a:endParaRPr lang="es-ES" sz="2600" dirty="0"/>
          </a:p>
          <a:p>
            <a:pPr algn="just"/>
            <a:endParaRPr lang="es-ES" sz="2600" dirty="0" smtClean="0"/>
          </a:p>
          <a:p>
            <a:pPr algn="just"/>
            <a:r>
              <a:rPr lang="es-ES" dirty="0" smtClean="0"/>
              <a:t>Una </a:t>
            </a:r>
            <a:r>
              <a:rPr lang="es-ES" dirty="0"/>
              <a:t>vez diligencie la tabla </a:t>
            </a:r>
            <a:r>
              <a:rPr lang="es-ES" dirty="0" smtClean="0"/>
              <a:t>publíquela </a:t>
            </a:r>
            <a:r>
              <a:rPr lang="es-ES" dirty="0"/>
              <a:t>en el </a:t>
            </a:r>
            <a:r>
              <a:rPr lang="es-ES" dirty="0" smtClean="0"/>
              <a:t>e-portafolio disponible en el entorno de evaluación y seguimiento</a:t>
            </a:r>
            <a:endParaRPr lang="es-ES" dirty="0"/>
          </a:p>
        </p:txBody>
      </p:sp>
      <p:graphicFrame>
        <p:nvGraphicFramePr>
          <p:cNvPr id="5" name="4 Tabla"/>
          <p:cNvGraphicFramePr>
            <a:graphicFrameLocks noGrp="1"/>
          </p:cNvGraphicFramePr>
          <p:nvPr/>
        </p:nvGraphicFramePr>
        <p:xfrm>
          <a:off x="1571604" y="2857496"/>
          <a:ext cx="6572296" cy="2204077"/>
        </p:xfrm>
        <a:graphic>
          <a:graphicData uri="http://schemas.openxmlformats.org/drawingml/2006/table">
            <a:tbl>
              <a:tblPr firstRow="1" bandRow="1">
                <a:tableStyleId>{5C22544A-7EE6-4342-B048-85BDC9FD1C3A}</a:tableStyleId>
              </a:tblPr>
              <a:tblGrid>
                <a:gridCol w="3286148">
                  <a:extLst>
                    <a:ext uri="{9D8B030D-6E8A-4147-A177-3AD203B41FA5}">
                      <a16:colId xmlns:a16="http://schemas.microsoft.com/office/drawing/2014/main" val="20000"/>
                    </a:ext>
                  </a:extLst>
                </a:gridCol>
                <a:gridCol w="3286148">
                  <a:extLst>
                    <a:ext uri="{9D8B030D-6E8A-4147-A177-3AD203B41FA5}">
                      <a16:colId xmlns:a16="http://schemas.microsoft.com/office/drawing/2014/main" val="20001"/>
                    </a:ext>
                  </a:extLst>
                </a:gridCol>
              </a:tblGrid>
              <a:tr h="5240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Item</a:t>
                      </a:r>
                      <a:endParaRPr lang="es-ES" dirty="0"/>
                    </a:p>
                  </a:txBody>
                  <a:tcPr/>
                </a:tc>
                <a:tc>
                  <a:txBody>
                    <a:bodyPr/>
                    <a:lstStyle/>
                    <a:p>
                      <a:r>
                        <a:rPr lang="es-ES" dirty="0" smtClean="0"/>
                        <a:t>Descripción</a:t>
                      </a:r>
                      <a:endParaRPr lang="es-ES" dirty="0"/>
                    </a:p>
                  </a:txBody>
                  <a:tcPr/>
                </a:tc>
                <a:extLst>
                  <a:ext uri="{0D108BD9-81ED-4DB2-BD59-A6C34878D82A}">
                    <a16:rowId xmlns:a16="http://schemas.microsoft.com/office/drawing/2014/main" val="10000"/>
                  </a:ext>
                </a:extLst>
              </a:tr>
              <a:tr h="1679980">
                <a:tc>
                  <a:txBody>
                    <a:bodyPr/>
                    <a:lstStyle/>
                    <a:p>
                      <a:r>
                        <a:rPr lang="es-ES" dirty="0" smtClean="0"/>
                        <a:t>Características propias</a:t>
                      </a:r>
                      <a:r>
                        <a:rPr lang="es-ES" baseline="0" dirty="0" smtClean="0"/>
                        <a:t> del tipo de programación.</a:t>
                      </a:r>
                      <a:endParaRPr lang="es-ES" dirty="0"/>
                    </a:p>
                  </a:txBody>
                  <a:tcPr/>
                </a:tc>
                <a:tc>
                  <a:txBody>
                    <a:bodyPr/>
                    <a:lstStyle/>
                    <a:p>
                      <a:endParaRPr lang="es-ES" dirty="0"/>
                    </a:p>
                  </a:txBody>
                  <a:tcPr/>
                </a:tc>
                <a:extLst>
                  <a:ext uri="{0D108BD9-81ED-4DB2-BD59-A6C34878D82A}">
                    <a16:rowId xmlns:a16="http://schemas.microsoft.com/office/drawing/2014/main" val="10001"/>
                  </a:ext>
                </a:extLst>
              </a:tr>
            </a:tbl>
          </a:graphicData>
        </a:graphic>
      </p:graphicFrame>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860217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873696" y="1700808"/>
            <a:ext cx="6400800" cy="50405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s-CO" dirty="0"/>
          </a:p>
        </p:txBody>
      </p:sp>
      <p:sp>
        <p:nvSpPr>
          <p:cNvPr id="5" name="2 Subtítulo"/>
          <p:cNvSpPr txBox="1">
            <a:spLocks/>
          </p:cNvSpPr>
          <p:nvPr/>
        </p:nvSpPr>
        <p:spPr>
          <a:xfrm>
            <a:off x="385536" y="1643050"/>
            <a:ext cx="4824536" cy="53285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CO" sz="1600" dirty="0" smtClean="0">
                <a:solidFill>
                  <a:schemeClr val="tx1"/>
                </a:solidFill>
              </a:rPr>
              <a:t>· </a:t>
            </a:r>
            <a:r>
              <a:rPr lang="es-CO" sz="1600" dirty="0">
                <a:solidFill>
                  <a:schemeClr val="tx1"/>
                </a:solidFill>
              </a:rPr>
              <a:t>Lenguaje máquina</a:t>
            </a:r>
          </a:p>
          <a:p>
            <a:pPr algn="just"/>
            <a:r>
              <a:rPr lang="es-CO" sz="1600" dirty="0">
                <a:solidFill>
                  <a:schemeClr val="tx1"/>
                </a:solidFill>
              </a:rPr>
              <a:t>· Lenguaje de bajo nivel (ensamblador)</a:t>
            </a:r>
          </a:p>
          <a:p>
            <a:pPr algn="just"/>
            <a:r>
              <a:rPr lang="es-CO" sz="1600" dirty="0">
                <a:solidFill>
                  <a:schemeClr val="tx1"/>
                </a:solidFill>
              </a:rPr>
              <a:t>· Lenguaje de alto </a:t>
            </a:r>
            <a:r>
              <a:rPr lang="es-CO" sz="1600" dirty="0" smtClean="0">
                <a:solidFill>
                  <a:schemeClr val="tx1"/>
                </a:solidFill>
              </a:rPr>
              <a:t>nivel</a:t>
            </a:r>
          </a:p>
          <a:p>
            <a:pPr algn="just"/>
            <a:endParaRPr lang="es-CO" sz="1600" dirty="0">
              <a:solidFill>
                <a:schemeClr val="tx1"/>
              </a:solidFill>
            </a:endParaRPr>
          </a:p>
          <a:p>
            <a:pPr algn="just"/>
            <a:r>
              <a:rPr lang="es-CO" sz="1600" dirty="0">
                <a:solidFill>
                  <a:schemeClr val="tx1"/>
                </a:solidFill>
              </a:rPr>
              <a:t>Los lenguajes </a:t>
            </a:r>
            <a:r>
              <a:rPr lang="es-CO" sz="1600" i="1" dirty="0">
                <a:solidFill>
                  <a:schemeClr val="tx1"/>
                </a:solidFill>
              </a:rPr>
              <a:t>máquina </a:t>
            </a:r>
            <a:r>
              <a:rPr lang="es-CO" sz="1600" dirty="0">
                <a:solidFill>
                  <a:schemeClr val="tx1"/>
                </a:solidFill>
              </a:rPr>
              <a:t>proporcionan instrucciones específicas para </a:t>
            </a:r>
            <a:r>
              <a:rPr lang="es-CO" sz="1600" dirty="0" smtClean="0">
                <a:solidFill>
                  <a:schemeClr val="tx1"/>
                </a:solidFill>
              </a:rPr>
              <a:t>un determinado </a:t>
            </a:r>
            <a:r>
              <a:rPr lang="es-CO" sz="1600" dirty="0">
                <a:solidFill>
                  <a:schemeClr val="tx1"/>
                </a:solidFill>
              </a:rPr>
              <a:t>tipo de hardware y son directamente intangibles por la </a:t>
            </a:r>
            <a:r>
              <a:rPr lang="es-CO" sz="1600" dirty="0" smtClean="0">
                <a:solidFill>
                  <a:schemeClr val="tx1"/>
                </a:solidFill>
              </a:rPr>
              <a:t>máquina </a:t>
            </a:r>
            <a:endParaRPr lang="es-CO" sz="1600" dirty="0">
              <a:solidFill>
                <a:schemeClr val="tx1"/>
              </a:solidFill>
            </a:endParaRPr>
          </a:p>
          <a:p>
            <a:pPr algn="just"/>
            <a:endParaRPr lang="es-CO" sz="1600" dirty="0">
              <a:solidFill>
                <a:schemeClr val="tx1"/>
              </a:solidFill>
            </a:endParaRPr>
          </a:p>
          <a:p>
            <a:pPr algn="just"/>
            <a:r>
              <a:rPr lang="es-CO" sz="1600" dirty="0">
                <a:solidFill>
                  <a:schemeClr val="tx1"/>
                </a:solidFill>
              </a:rPr>
              <a:t>El lenguaje </a:t>
            </a:r>
            <a:r>
              <a:rPr lang="es-CO" sz="1600" i="1" dirty="0">
                <a:solidFill>
                  <a:schemeClr val="tx1"/>
                </a:solidFill>
              </a:rPr>
              <a:t>ensamblador </a:t>
            </a:r>
            <a:r>
              <a:rPr lang="es-CO" sz="1600" dirty="0">
                <a:solidFill>
                  <a:schemeClr val="tx1"/>
                </a:solidFill>
              </a:rPr>
              <a:t>se caracteriza porque sus instrucciones son mucho </a:t>
            </a:r>
            <a:r>
              <a:rPr lang="es-CO" sz="1600" dirty="0" smtClean="0">
                <a:solidFill>
                  <a:schemeClr val="tx1"/>
                </a:solidFill>
              </a:rPr>
              <a:t>más sencillas </a:t>
            </a:r>
            <a:r>
              <a:rPr lang="es-CO" sz="1600" dirty="0">
                <a:solidFill>
                  <a:schemeClr val="tx1"/>
                </a:solidFill>
              </a:rPr>
              <a:t>de recordar, aunque dependen del tipo de computadora y necesitan </a:t>
            </a:r>
            <a:r>
              <a:rPr lang="es-CO" sz="1600" dirty="0" smtClean="0">
                <a:solidFill>
                  <a:schemeClr val="tx1"/>
                </a:solidFill>
              </a:rPr>
              <a:t>ser traducidas </a:t>
            </a:r>
            <a:r>
              <a:rPr lang="es-CO" sz="1600" dirty="0">
                <a:solidFill>
                  <a:schemeClr val="tx1"/>
                </a:solidFill>
              </a:rPr>
              <a:t>a lenguaje máquina por un programa al que también se le </a:t>
            </a:r>
            <a:r>
              <a:rPr lang="es-CO" sz="1600" dirty="0" smtClean="0">
                <a:solidFill>
                  <a:schemeClr val="tx1"/>
                </a:solidFill>
              </a:rPr>
              <a:t>denomina ensamblador.</a:t>
            </a:r>
            <a:endParaRPr lang="en-US" sz="2000" dirty="0">
              <a:solidFill>
                <a:schemeClr val="tx1"/>
              </a:solidFill>
            </a:endParaRPr>
          </a:p>
          <a:p>
            <a:pPr algn="l">
              <a:lnSpc>
                <a:spcPct val="115000"/>
              </a:lnSpc>
              <a:spcAft>
                <a:spcPts val="0"/>
              </a:spcAft>
            </a:pPr>
            <a:endParaRPr lang="es-CO" sz="2000" dirty="0">
              <a:solidFill>
                <a:schemeClr val="tx1"/>
              </a:solidFill>
              <a:latin typeface="Arial"/>
            </a:endParaRPr>
          </a:p>
          <a:p>
            <a:pPr algn="l">
              <a:lnSpc>
                <a:spcPct val="115000"/>
              </a:lnSpc>
              <a:spcAft>
                <a:spcPts val="0"/>
              </a:spcAft>
            </a:pPr>
            <a:endParaRPr lang="es-CO" sz="1800" dirty="0"/>
          </a:p>
          <a:p>
            <a:pPr algn="l"/>
            <a:endParaRPr lang="es-CO" sz="1800" dirty="0"/>
          </a:p>
          <a:p>
            <a:endParaRPr lang="es-CO" sz="2800" dirty="0"/>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3504" y="1643050"/>
            <a:ext cx="3381375" cy="1771650"/>
          </a:xfrm>
          <a:prstGeom prst="rect">
            <a:avLst/>
          </a:prstGeom>
        </p:spPr>
      </p:pic>
      <p:grpSp>
        <p:nvGrpSpPr>
          <p:cNvPr id="6" name="9 Grupo"/>
          <p:cNvGrpSpPr/>
          <p:nvPr/>
        </p:nvGrpSpPr>
        <p:grpSpPr>
          <a:xfrm>
            <a:off x="5422514" y="3573016"/>
            <a:ext cx="2736304" cy="2520280"/>
            <a:chOff x="5292080" y="2996952"/>
            <a:chExt cx="2736304" cy="2520280"/>
          </a:xfrm>
        </p:grpSpPr>
        <p:sp>
          <p:nvSpPr>
            <p:cNvPr id="8" name="7 Elipse"/>
            <p:cNvSpPr/>
            <p:nvPr/>
          </p:nvSpPr>
          <p:spPr>
            <a:xfrm>
              <a:off x="5292080" y="2996952"/>
              <a:ext cx="2736304" cy="25202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9309" y="3461338"/>
              <a:ext cx="2181845" cy="128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1 Título"/>
          <p:cNvSpPr txBox="1">
            <a:spLocks/>
          </p:cNvSpPr>
          <p:nvPr/>
        </p:nvSpPr>
        <p:spPr>
          <a:xfrm>
            <a:off x="337398" y="188640"/>
            <a:ext cx="8187481" cy="1143001"/>
          </a:xfrm>
          <a:prstGeom prst="rect">
            <a:avLst/>
          </a:prstGeom>
        </p:spPr>
        <p:txBody>
          <a:bodyPr anchor="ctr"/>
          <a:lstStyle/>
          <a:p>
            <a:pPr>
              <a:defRPr/>
            </a:pPr>
            <a:r>
              <a:rPr lang="es-ES" sz="3200" b="1" dirty="0" smtClean="0">
                <a:solidFill>
                  <a:schemeClr val="accent6">
                    <a:lumMod val="75000"/>
                  </a:schemeClr>
                </a:solidFill>
                <a:ea typeface="+mj-ea"/>
              </a:rPr>
              <a:t>LENGUAJES DE</a:t>
            </a:r>
          </a:p>
          <a:p>
            <a:pPr>
              <a:defRPr/>
            </a:pPr>
            <a:r>
              <a:rPr lang="es-ES" sz="3200" b="1" dirty="0" smtClean="0">
                <a:solidFill>
                  <a:schemeClr val="accent6">
                    <a:lumMod val="75000"/>
                  </a:schemeClr>
                </a:solidFill>
                <a:ea typeface="+mj-ea"/>
              </a:rPr>
              <a:t> PROGRAMACION</a:t>
            </a:r>
            <a:endParaRPr lang="es-ES" sz="3200" b="1" dirty="0">
              <a:solidFill>
                <a:schemeClr val="accent6">
                  <a:lumMod val="75000"/>
                </a:schemeClr>
              </a:solidFill>
              <a:ea typeface="+mj-ea"/>
            </a:endParaRPr>
          </a:p>
        </p:txBody>
      </p:sp>
      <p:cxnSp>
        <p:nvCxnSpPr>
          <p:cNvPr id="13" name="12 Conector recto"/>
          <p:cNvCxnSpPr/>
          <p:nvPr/>
        </p:nvCxnSpPr>
        <p:spPr>
          <a:xfrm>
            <a:off x="357158" y="1268760"/>
            <a:ext cx="7920756" cy="0"/>
          </a:xfrm>
          <a:prstGeom prst="line">
            <a:avLst/>
          </a:prstGeom>
          <a:ln>
            <a:solidFill>
              <a:srgbClr val="277281"/>
            </a:solidFill>
          </a:ln>
        </p:spPr>
        <p:style>
          <a:lnRef idx="3">
            <a:schemeClr val="accent5"/>
          </a:lnRef>
          <a:fillRef idx="0">
            <a:schemeClr val="accent5"/>
          </a:fillRef>
          <a:effectRef idx="2">
            <a:schemeClr val="accent5"/>
          </a:effectRef>
          <a:fontRef idx="minor">
            <a:schemeClr val="tx1"/>
          </a:fontRef>
        </p:style>
      </p:cxnSp>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3194820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873696" y="1700808"/>
            <a:ext cx="6400800" cy="50405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s-CO" dirty="0"/>
          </a:p>
        </p:txBody>
      </p:sp>
      <p:sp>
        <p:nvSpPr>
          <p:cNvPr id="5" name="2 Subtítulo"/>
          <p:cNvSpPr txBox="1">
            <a:spLocks/>
          </p:cNvSpPr>
          <p:nvPr/>
        </p:nvSpPr>
        <p:spPr>
          <a:xfrm>
            <a:off x="395536" y="1052736"/>
            <a:ext cx="4608512" cy="5256584"/>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s-CO" sz="2400" b="1" i="1" u="sng" dirty="0" smtClean="0">
              <a:solidFill>
                <a:schemeClr val="tx1"/>
              </a:solidFill>
              <a:latin typeface="Arial"/>
              <a:ea typeface="Calibri"/>
              <a:cs typeface="Times New Roman"/>
            </a:endParaRPr>
          </a:p>
          <a:p>
            <a:r>
              <a:rPr lang="es-CO" sz="2400" b="1" i="1" u="sng" dirty="0" smtClean="0">
                <a:solidFill>
                  <a:schemeClr val="tx1"/>
                </a:solidFill>
                <a:latin typeface="Arial"/>
                <a:ea typeface="Calibri"/>
                <a:cs typeface="Times New Roman"/>
              </a:rPr>
              <a:t>Los </a:t>
            </a:r>
            <a:r>
              <a:rPr lang="es-CO" sz="2400" b="1" i="1" u="sng" dirty="0">
                <a:solidFill>
                  <a:schemeClr val="tx1"/>
                </a:solidFill>
                <a:latin typeface="Arial"/>
                <a:ea typeface="Calibri"/>
                <a:cs typeface="Times New Roman"/>
              </a:rPr>
              <a:t>lenguajes de alto </a:t>
            </a:r>
            <a:r>
              <a:rPr lang="es-CO" sz="2400" b="1" i="1" u="sng" dirty="0" smtClean="0">
                <a:solidFill>
                  <a:schemeClr val="tx1"/>
                </a:solidFill>
                <a:latin typeface="Arial"/>
                <a:ea typeface="Calibri"/>
                <a:cs typeface="Times New Roman"/>
              </a:rPr>
              <a:t>nivel </a:t>
            </a:r>
          </a:p>
          <a:p>
            <a:r>
              <a:rPr lang="es-CO" sz="2400" b="1" i="1" u="sng" dirty="0" smtClean="0">
                <a:solidFill>
                  <a:schemeClr val="tx1"/>
                </a:solidFill>
                <a:latin typeface="Arial"/>
                <a:ea typeface="Calibri"/>
                <a:cs typeface="Times New Roman"/>
              </a:rPr>
              <a:t>(lenguajes de tercera generación)</a:t>
            </a:r>
          </a:p>
          <a:p>
            <a:endParaRPr lang="es-CO" sz="1800" b="1" i="1" u="sng" dirty="0" smtClean="0">
              <a:solidFill>
                <a:schemeClr val="tx1"/>
              </a:solidFill>
              <a:latin typeface="Arial"/>
              <a:ea typeface="Calibri"/>
              <a:cs typeface="Times New Roman"/>
            </a:endParaRPr>
          </a:p>
          <a:p>
            <a:pPr algn="just"/>
            <a:r>
              <a:rPr lang="es-CO" sz="1800" dirty="0" smtClean="0">
                <a:solidFill>
                  <a:schemeClr val="tx1"/>
                </a:solidFill>
                <a:latin typeface="Arial"/>
                <a:ea typeface="Calibri"/>
                <a:cs typeface="Times New Roman"/>
              </a:rPr>
              <a:t> </a:t>
            </a:r>
            <a:endParaRPr lang="es-CO" sz="1800" dirty="0" smtClean="0">
              <a:solidFill>
                <a:schemeClr val="tx1"/>
              </a:solidFill>
            </a:endParaRPr>
          </a:p>
          <a:p>
            <a:pPr algn="just"/>
            <a:r>
              <a:rPr lang="es-CO" sz="1800" dirty="0" smtClean="0">
                <a:solidFill>
                  <a:schemeClr val="tx1"/>
                </a:solidFill>
              </a:rPr>
              <a:t>Existen </a:t>
            </a:r>
            <a:r>
              <a:rPr lang="es-CO" sz="1800" dirty="0">
                <a:solidFill>
                  <a:schemeClr val="tx1"/>
                </a:solidFill>
              </a:rPr>
              <a:t>muchos lenguajes de alto nivel. Algunos de los más populares en </a:t>
            </a:r>
            <a:r>
              <a:rPr lang="es-CO" sz="1800" dirty="0" smtClean="0">
                <a:solidFill>
                  <a:schemeClr val="tx1"/>
                </a:solidFill>
              </a:rPr>
              <a:t>la actualidad </a:t>
            </a:r>
            <a:r>
              <a:rPr lang="es-CO" sz="1800" dirty="0">
                <a:solidFill>
                  <a:schemeClr val="tx1"/>
                </a:solidFill>
              </a:rPr>
              <a:t>son los siguientes</a:t>
            </a:r>
            <a:r>
              <a:rPr lang="es-CO" sz="1800" dirty="0" smtClean="0">
                <a:solidFill>
                  <a:schemeClr val="tx1"/>
                </a:solidFill>
              </a:rPr>
              <a:t>:</a:t>
            </a:r>
          </a:p>
          <a:p>
            <a:pPr algn="just"/>
            <a:endParaRPr lang="es-CO" sz="1800" dirty="0">
              <a:solidFill>
                <a:schemeClr val="tx1"/>
              </a:solidFill>
            </a:endParaRPr>
          </a:p>
          <a:p>
            <a:pPr algn="just"/>
            <a:r>
              <a:rPr lang="es-CO" sz="1800" dirty="0">
                <a:solidFill>
                  <a:schemeClr val="tx1"/>
                </a:solidFill>
              </a:rPr>
              <a:t>· </a:t>
            </a:r>
            <a:r>
              <a:rPr lang="es-CO" sz="1800" b="1" dirty="0">
                <a:solidFill>
                  <a:schemeClr val="tx1"/>
                </a:solidFill>
              </a:rPr>
              <a:t>C: </a:t>
            </a:r>
            <a:r>
              <a:rPr lang="es-CO" sz="1800" dirty="0">
                <a:solidFill>
                  <a:schemeClr val="tx1"/>
                </a:solidFill>
              </a:rPr>
              <a:t>A veces se considera como el “pura sangre” de los lenguajes </a:t>
            </a:r>
            <a:r>
              <a:rPr lang="es-CO" sz="1800" dirty="0" smtClean="0">
                <a:solidFill>
                  <a:schemeClr val="tx1"/>
                </a:solidFill>
              </a:rPr>
              <a:t>de programación</a:t>
            </a:r>
            <a:r>
              <a:rPr lang="es-CO" sz="1800" dirty="0">
                <a:solidFill>
                  <a:schemeClr val="tx1"/>
                </a:solidFill>
              </a:rPr>
              <a:t>, c produce programas en código ejecutable rápido y eficiente</a:t>
            </a:r>
            <a:r>
              <a:rPr lang="es-CO" sz="1800" dirty="0" smtClean="0">
                <a:solidFill>
                  <a:schemeClr val="tx1"/>
                </a:solidFill>
              </a:rPr>
              <a:t>.  </a:t>
            </a:r>
          </a:p>
          <a:p>
            <a:pPr algn="just"/>
            <a:endParaRPr lang="es-CO" sz="1800" dirty="0">
              <a:solidFill>
                <a:schemeClr val="tx1"/>
              </a:solidFill>
            </a:endParaRPr>
          </a:p>
          <a:p>
            <a:pPr algn="just"/>
            <a:r>
              <a:rPr lang="es-CO" sz="1800" dirty="0">
                <a:solidFill>
                  <a:schemeClr val="tx1"/>
                </a:solidFill>
              </a:rPr>
              <a:t>· </a:t>
            </a:r>
            <a:r>
              <a:rPr lang="es-CO" sz="1800" b="1" dirty="0">
                <a:solidFill>
                  <a:schemeClr val="tx1"/>
                </a:solidFill>
              </a:rPr>
              <a:t>C++</a:t>
            </a:r>
            <a:r>
              <a:rPr lang="es-CO" sz="1800" dirty="0">
                <a:solidFill>
                  <a:schemeClr val="tx1"/>
                </a:solidFill>
              </a:rPr>
              <a:t>: Es la implementación orientada a objetos de C. Al igual que C, C++ </a:t>
            </a:r>
            <a:r>
              <a:rPr lang="es-CO" sz="1800" dirty="0" smtClean="0">
                <a:solidFill>
                  <a:schemeClr val="tx1"/>
                </a:solidFill>
              </a:rPr>
              <a:t>es un </a:t>
            </a:r>
            <a:r>
              <a:rPr lang="es-CO" sz="1800" dirty="0">
                <a:solidFill>
                  <a:schemeClr val="tx1"/>
                </a:solidFill>
              </a:rPr>
              <a:t>lenguaje extremadamente poderoso y eficiente. </a:t>
            </a:r>
            <a:endParaRPr lang="es-CO" sz="1800" dirty="0" smtClean="0">
              <a:solidFill>
                <a:schemeClr val="tx1"/>
              </a:solidFill>
            </a:endParaRPr>
          </a:p>
          <a:p>
            <a:pPr algn="just"/>
            <a:endParaRPr lang="es-CO" sz="1800" dirty="0" smtClean="0">
              <a:solidFill>
                <a:schemeClr val="tx1"/>
              </a:solidFill>
            </a:endParaRPr>
          </a:p>
          <a:p>
            <a:pPr algn="just"/>
            <a:r>
              <a:rPr lang="es-CO" sz="1800" dirty="0" smtClean="0">
                <a:solidFill>
                  <a:schemeClr val="tx1"/>
                </a:solidFill>
              </a:rPr>
              <a:t>· </a:t>
            </a:r>
            <a:r>
              <a:rPr lang="es-CO" sz="1800" b="1" dirty="0">
                <a:solidFill>
                  <a:schemeClr val="tx1"/>
                </a:solidFill>
              </a:rPr>
              <a:t>Java: </a:t>
            </a:r>
            <a:r>
              <a:rPr lang="es-CO" sz="1800" dirty="0">
                <a:solidFill>
                  <a:schemeClr val="tx1"/>
                </a:solidFill>
              </a:rPr>
              <a:t>Es un entorno de programación orientado a objetos para </a:t>
            </a:r>
            <a:r>
              <a:rPr lang="es-CO" sz="1800" dirty="0" smtClean="0">
                <a:solidFill>
                  <a:schemeClr val="tx1"/>
                </a:solidFill>
              </a:rPr>
              <a:t>crear programas </a:t>
            </a:r>
            <a:r>
              <a:rPr lang="es-CO" sz="1800" dirty="0">
                <a:solidFill>
                  <a:schemeClr val="tx1"/>
                </a:solidFill>
              </a:rPr>
              <a:t>que funcionen en distintas plataformas. </a:t>
            </a:r>
            <a:endParaRPr lang="es-CO" sz="1800" dirty="0" smtClean="0">
              <a:solidFill>
                <a:schemeClr val="tx1"/>
              </a:solidFill>
            </a:endParaRPr>
          </a:p>
          <a:p>
            <a:pPr algn="just"/>
            <a:endParaRPr lang="es-CO" sz="1800" dirty="0" smtClean="0">
              <a:solidFill>
                <a:schemeClr val="tx1"/>
              </a:solidFill>
            </a:endParaRPr>
          </a:p>
          <a:p>
            <a:pPr algn="just"/>
            <a:r>
              <a:rPr lang="es-CO" sz="1800" dirty="0" smtClean="0">
                <a:solidFill>
                  <a:schemeClr val="tx1"/>
                </a:solidFill>
              </a:rPr>
              <a:t>· </a:t>
            </a:r>
            <a:r>
              <a:rPr lang="es-CO" sz="1800" b="1" dirty="0">
                <a:solidFill>
                  <a:schemeClr val="tx1"/>
                </a:solidFill>
              </a:rPr>
              <a:t>ActiveX: </a:t>
            </a:r>
            <a:r>
              <a:rPr lang="es-CO" sz="1800" dirty="0" smtClean="0">
                <a:solidFill>
                  <a:schemeClr val="tx1"/>
                </a:solidFill>
              </a:rPr>
              <a:t>Este </a:t>
            </a:r>
            <a:r>
              <a:rPr lang="es-CO" sz="1800" dirty="0">
                <a:solidFill>
                  <a:schemeClr val="tx1"/>
                </a:solidFill>
              </a:rPr>
              <a:t>código </a:t>
            </a:r>
            <a:r>
              <a:rPr lang="es-CO" sz="1800" dirty="0" smtClean="0">
                <a:solidFill>
                  <a:schemeClr val="tx1"/>
                </a:solidFill>
              </a:rPr>
              <a:t>crea funciones auto contenidas que </a:t>
            </a:r>
            <a:r>
              <a:rPr lang="es-CO" sz="1800" dirty="0">
                <a:solidFill>
                  <a:schemeClr val="tx1"/>
                </a:solidFill>
              </a:rPr>
              <a:t>pueden </a:t>
            </a:r>
            <a:r>
              <a:rPr lang="es-CO" sz="1800" dirty="0" smtClean="0">
                <a:solidFill>
                  <a:schemeClr val="tx1"/>
                </a:solidFill>
              </a:rPr>
              <a:t>ser accedidas </a:t>
            </a:r>
            <a:r>
              <a:rPr lang="es-CO" sz="1800" dirty="0">
                <a:solidFill>
                  <a:schemeClr val="tx1"/>
                </a:solidFill>
              </a:rPr>
              <a:t>y ejecutadas por cualquier otro programa compatible con </a:t>
            </a:r>
            <a:r>
              <a:rPr lang="es-CO" sz="1800" dirty="0" smtClean="0">
                <a:solidFill>
                  <a:schemeClr val="tx1"/>
                </a:solidFill>
              </a:rPr>
              <a:t>ActiveX en </a:t>
            </a:r>
            <a:r>
              <a:rPr lang="es-CO" sz="1800" dirty="0">
                <a:solidFill>
                  <a:schemeClr val="tx1"/>
                </a:solidFill>
              </a:rPr>
              <a:t>cualquier sistema o red ActiveX. </a:t>
            </a:r>
          </a:p>
          <a:p>
            <a:pPr algn="just"/>
            <a:endParaRPr lang="es-CO" sz="1800" dirty="0">
              <a:solidFill>
                <a:schemeClr val="tx1"/>
              </a:solidFill>
            </a:endParaRPr>
          </a:p>
          <a:p>
            <a:pPr algn="l">
              <a:lnSpc>
                <a:spcPct val="115000"/>
              </a:lnSpc>
              <a:spcAft>
                <a:spcPts val="0"/>
              </a:spcAft>
            </a:pPr>
            <a:endParaRPr lang="es-CO" sz="1800" dirty="0"/>
          </a:p>
          <a:p>
            <a:pPr algn="l"/>
            <a:endParaRPr lang="es-CO" sz="1800" dirty="0"/>
          </a:p>
          <a:p>
            <a:endParaRPr lang="es-CO" sz="2800" dirty="0"/>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2040811"/>
            <a:ext cx="3744416" cy="3280433"/>
          </a:xfrm>
          <a:prstGeom prst="rect">
            <a:avLst/>
          </a:prstGeom>
        </p:spPr>
      </p:pic>
      <p:sp>
        <p:nvSpPr>
          <p:cNvPr id="9" name="1 Título"/>
          <p:cNvSpPr txBox="1">
            <a:spLocks/>
          </p:cNvSpPr>
          <p:nvPr/>
        </p:nvSpPr>
        <p:spPr>
          <a:xfrm>
            <a:off x="488975" y="44624"/>
            <a:ext cx="8187481" cy="1143001"/>
          </a:xfrm>
          <a:prstGeom prst="rect">
            <a:avLst/>
          </a:prstGeom>
        </p:spPr>
        <p:txBody>
          <a:bodyPr anchor="ctr"/>
          <a:lstStyle/>
          <a:p>
            <a:pPr>
              <a:defRPr/>
            </a:pPr>
            <a:r>
              <a:rPr lang="es-ES" sz="3200" b="1" dirty="0" smtClean="0">
                <a:solidFill>
                  <a:schemeClr val="accent6">
                    <a:lumMod val="75000"/>
                  </a:schemeClr>
                </a:solidFill>
                <a:ea typeface="+mj-ea"/>
              </a:rPr>
              <a:t>LENGUAJES DE </a:t>
            </a:r>
          </a:p>
          <a:p>
            <a:pPr>
              <a:defRPr/>
            </a:pPr>
            <a:r>
              <a:rPr lang="es-ES" sz="3200" b="1" dirty="0" smtClean="0">
                <a:solidFill>
                  <a:schemeClr val="accent6">
                    <a:lumMod val="75000"/>
                  </a:schemeClr>
                </a:solidFill>
                <a:ea typeface="+mj-ea"/>
              </a:rPr>
              <a:t>PROGRAMACION</a:t>
            </a:r>
            <a:endParaRPr lang="es-ES" sz="3200" b="1" dirty="0">
              <a:solidFill>
                <a:schemeClr val="accent6">
                  <a:lumMod val="75000"/>
                </a:schemeClr>
              </a:solidFill>
              <a:ea typeface="+mj-ea"/>
            </a:endParaRPr>
          </a:p>
        </p:txBody>
      </p:sp>
      <p:cxnSp>
        <p:nvCxnSpPr>
          <p:cNvPr id="10" name="9 Conector recto"/>
          <p:cNvCxnSpPr/>
          <p:nvPr/>
        </p:nvCxnSpPr>
        <p:spPr>
          <a:xfrm>
            <a:off x="357158" y="1124744"/>
            <a:ext cx="7920756" cy="0"/>
          </a:xfrm>
          <a:prstGeom prst="line">
            <a:avLst/>
          </a:prstGeom>
          <a:ln>
            <a:solidFill>
              <a:srgbClr val="277281"/>
            </a:solidFill>
          </a:ln>
        </p:spPr>
        <p:style>
          <a:lnRef idx="3">
            <a:schemeClr val="accent5"/>
          </a:lnRef>
          <a:fillRef idx="0">
            <a:schemeClr val="accent5"/>
          </a:fillRef>
          <a:effectRef idx="2">
            <a:schemeClr val="accent5"/>
          </a:effectRef>
          <a:fontRef idx="minor">
            <a:schemeClr val="tx1"/>
          </a:fontRef>
        </p:style>
      </p:cxnSp>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827088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928" y="1124744"/>
            <a:ext cx="3096296" cy="2252460"/>
          </a:xfrm>
          <a:prstGeom prst="rect">
            <a:avLst/>
          </a:prstGeom>
        </p:spPr>
      </p:pic>
      <p:sp>
        <p:nvSpPr>
          <p:cNvPr id="4" name="2 Subtítulo"/>
          <p:cNvSpPr txBox="1">
            <a:spLocks/>
          </p:cNvSpPr>
          <p:nvPr/>
        </p:nvSpPr>
        <p:spPr>
          <a:xfrm>
            <a:off x="873696" y="1700808"/>
            <a:ext cx="6400800" cy="50405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s-CO" dirty="0"/>
          </a:p>
        </p:txBody>
      </p:sp>
      <p:sp>
        <p:nvSpPr>
          <p:cNvPr id="5" name="2 Subtítulo"/>
          <p:cNvSpPr txBox="1">
            <a:spLocks/>
          </p:cNvSpPr>
          <p:nvPr/>
        </p:nvSpPr>
        <p:spPr>
          <a:xfrm>
            <a:off x="285720" y="1285860"/>
            <a:ext cx="3750568" cy="15468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CO" sz="1600" b="1" dirty="0">
                <a:solidFill>
                  <a:schemeClr val="tx1"/>
                </a:solidFill>
              </a:rPr>
              <a:t>Lenguajes de cuarta generación</a:t>
            </a:r>
            <a:r>
              <a:rPr lang="es-CO" sz="1600" b="1" dirty="0" smtClean="0">
                <a:solidFill>
                  <a:schemeClr val="tx1"/>
                </a:solidFill>
              </a:rPr>
              <a:t>:</a:t>
            </a:r>
          </a:p>
          <a:p>
            <a:pPr algn="just"/>
            <a:endParaRPr lang="es-CO" sz="1600" dirty="0">
              <a:solidFill>
                <a:schemeClr val="tx1"/>
              </a:solidFill>
            </a:endParaRPr>
          </a:p>
          <a:p>
            <a:pPr algn="just"/>
            <a:r>
              <a:rPr lang="es-CO" sz="1600" dirty="0">
                <a:solidFill>
                  <a:schemeClr val="tx1"/>
                </a:solidFill>
              </a:rPr>
              <a:t>Los lenguajes de cuarta generación (4GL, por sus siglas en inglés</a:t>
            </a:r>
            <a:r>
              <a:rPr lang="es-CO" sz="1600" dirty="0" smtClean="0">
                <a:solidFill>
                  <a:schemeClr val="tx1"/>
                </a:solidFill>
              </a:rPr>
              <a:t>). </a:t>
            </a:r>
            <a:r>
              <a:rPr lang="es-CO" sz="1600" dirty="0">
                <a:solidFill>
                  <a:schemeClr val="tx1"/>
                </a:solidFill>
              </a:rPr>
              <a:t>Generalmente, un 4GL utiliza un </a:t>
            </a:r>
            <a:r>
              <a:rPr lang="es-CO" sz="1600" dirty="0" smtClean="0">
                <a:solidFill>
                  <a:schemeClr val="tx1"/>
                </a:solidFill>
              </a:rPr>
              <a:t>entorno de </a:t>
            </a:r>
            <a:r>
              <a:rPr lang="es-CO" sz="1600" dirty="0">
                <a:solidFill>
                  <a:schemeClr val="tx1"/>
                </a:solidFill>
              </a:rPr>
              <a:t>texto, muy parecido al de 3GL o un entorno visual</a:t>
            </a:r>
            <a:r>
              <a:rPr lang="es-CO" sz="1600" dirty="0" smtClean="0">
                <a:solidFill>
                  <a:schemeClr val="tx1"/>
                </a:solidFill>
              </a:rPr>
              <a:t>. </a:t>
            </a:r>
          </a:p>
          <a:p>
            <a:pPr algn="just"/>
            <a:endParaRPr lang="es-CO" sz="1600" dirty="0">
              <a:solidFill>
                <a:schemeClr val="tx1"/>
              </a:solidFill>
            </a:endParaRPr>
          </a:p>
          <a:p>
            <a:pPr algn="just"/>
            <a:endParaRPr lang="es-CO" sz="1600" dirty="0">
              <a:solidFill>
                <a:schemeClr val="tx1"/>
              </a:solidFill>
            </a:endParaRPr>
          </a:p>
          <a:p>
            <a:endParaRPr lang="es-CO" sz="1600" dirty="0"/>
          </a:p>
        </p:txBody>
      </p:sp>
      <p:sp>
        <p:nvSpPr>
          <p:cNvPr id="7" name="2 Subtítulo"/>
          <p:cNvSpPr txBox="1">
            <a:spLocks/>
          </p:cNvSpPr>
          <p:nvPr/>
        </p:nvSpPr>
        <p:spPr>
          <a:xfrm>
            <a:off x="4355520" y="2852936"/>
            <a:ext cx="4752984" cy="3600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CO" sz="1600" b="1" dirty="0" smtClean="0">
                <a:solidFill>
                  <a:schemeClr val="tx1"/>
                </a:solidFill>
              </a:rPr>
              <a:t>.</a:t>
            </a:r>
            <a:r>
              <a:rPr lang="es-CO" sz="1600" b="1" dirty="0">
                <a:solidFill>
                  <a:schemeClr val="tx1"/>
                </a:solidFill>
              </a:rPr>
              <a:t>NET: </a:t>
            </a:r>
            <a:r>
              <a:rPr lang="es-CO" sz="1600" dirty="0">
                <a:solidFill>
                  <a:schemeClr val="tx1"/>
                </a:solidFill>
              </a:rPr>
              <a:t>Es un producto de Microsoft en el campo de la </a:t>
            </a:r>
            <a:r>
              <a:rPr lang="es-CO" sz="1600" dirty="0" smtClean="0">
                <a:solidFill>
                  <a:schemeClr val="tx1"/>
                </a:solidFill>
              </a:rPr>
              <a:t>programación Combina </a:t>
            </a:r>
            <a:r>
              <a:rPr lang="es-CO" sz="1600" dirty="0">
                <a:solidFill>
                  <a:schemeClr val="tx1"/>
                </a:solidFill>
              </a:rPr>
              <a:t>varios lenguajes de programación en un IDE. Los </a:t>
            </a:r>
            <a:r>
              <a:rPr lang="es-CO" sz="1600" dirty="0" smtClean="0">
                <a:solidFill>
                  <a:schemeClr val="tx1"/>
                </a:solidFill>
              </a:rPr>
              <a:t>lenguajes incluidos </a:t>
            </a:r>
            <a:r>
              <a:rPr lang="es-CO" sz="1600" dirty="0">
                <a:solidFill>
                  <a:schemeClr val="tx1"/>
                </a:solidFill>
              </a:rPr>
              <a:t>son Visual Basic, C++, C# y J#. .</a:t>
            </a:r>
            <a:r>
              <a:rPr lang="es-CO" sz="1600" dirty="0" smtClean="0">
                <a:solidFill>
                  <a:schemeClr val="tx1"/>
                </a:solidFill>
              </a:rPr>
              <a:t>NET</a:t>
            </a:r>
          </a:p>
          <a:p>
            <a:pPr algn="just"/>
            <a:endParaRPr lang="es-CO" sz="1600" dirty="0">
              <a:solidFill>
                <a:schemeClr val="tx1"/>
              </a:solidFill>
            </a:endParaRPr>
          </a:p>
          <a:p>
            <a:pPr algn="just"/>
            <a:r>
              <a:rPr lang="es-CO" sz="1600" dirty="0">
                <a:solidFill>
                  <a:schemeClr val="tx1"/>
                </a:solidFill>
              </a:rPr>
              <a:t>· </a:t>
            </a:r>
            <a:r>
              <a:rPr lang="es-CO" sz="1600" b="1" dirty="0">
                <a:solidFill>
                  <a:schemeClr val="tx1"/>
                </a:solidFill>
              </a:rPr>
              <a:t>Entornos de autoría: </a:t>
            </a:r>
            <a:r>
              <a:rPr lang="es-CO" sz="1600" dirty="0">
                <a:solidFill>
                  <a:schemeClr val="tx1"/>
                </a:solidFill>
              </a:rPr>
              <a:t>Los entornos de autoría son herramientas </a:t>
            </a:r>
            <a:r>
              <a:rPr lang="es-CO" sz="1600" dirty="0" smtClean="0">
                <a:solidFill>
                  <a:schemeClr val="tx1"/>
                </a:solidFill>
              </a:rPr>
              <a:t>de programación </a:t>
            </a:r>
            <a:r>
              <a:rPr lang="es-CO" sz="1600" dirty="0">
                <a:solidFill>
                  <a:schemeClr val="tx1"/>
                </a:solidFill>
              </a:rPr>
              <a:t>de propósitos especiales para crear aplicaciones multimedia</a:t>
            </a:r>
            <a:r>
              <a:rPr lang="es-CO" sz="1600" dirty="0" smtClean="0">
                <a:solidFill>
                  <a:schemeClr val="tx1"/>
                </a:solidFill>
              </a:rPr>
              <a:t>, programas </a:t>
            </a:r>
            <a:r>
              <a:rPr lang="es-CO" sz="1600" dirty="0">
                <a:solidFill>
                  <a:schemeClr val="tx1"/>
                </a:solidFill>
              </a:rPr>
              <a:t>de capacitación por computadora, páginas web y </a:t>
            </a:r>
            <a:r>
              <a:rPr lang="es-CO" sz="1600" dirty="0" smtClean="0">
                <a:solidFill>
                  <a:schemeClr val="tx1"/>
                </a:solidFill>
              </a:rPr>
              <a:t>otras aplicaciones</a:t>
            </a:r>
            <a:r>
              <a:rPr lang="es-CO" sz="1600" dirty="0">
                <a:solidFill>
                  <a:schemeClr val="tx1"/>
                </a:solidFill>
              </a:rPr>
              <a:t>. </a:t>
            </a:r>
            <a:endParaRPr lang="es-CO" sz="1600" dirty="0" smtClean="0">
              <a:solidFill>
                <a:schemeClr val="tx1"/>
              </a:solidFill>
            </a:endParaRPr>
          </a:p>
          <a:p>
            <a:pPr algn="just"/>
            <a:endParaRPr lang="es-CO" sz="1600" dirty="0">
              <a:solidFill>
                <a:schemeClr val="tx1"/>
              </a:solidFill>
            </a:endParaRPr>
          </a:p>
          <a:p>
            <a:pPr algn="just"/>
            <a:r>
              <a:rPr lang="es-CO" sz="1600" dirty="0">
                <a:solidFill>
                  <a:schemeClr val="tx1"/>
                </a:solidFill>
              </a:rPr>
              <a:t>· </a:t>
            </a:r>
            <a:r>
              <a:rPr lang="es-CO" sz="1600" b="1" dirty="0" err="1">
                <a:solidFill>
                  <a:schemeClr val="tx1"/>
                </a:solidFill>
              </a:rPr>
              <a:t>Sun</a:t>
            </a:r>
            <a:r>
              <a:rPr lang="es-CO" sz="1600" b="1" dirty="0">
                <a:solidFill>
                  <a:schemeClr val="tx1"/>
                </a:solidFill>
              </a:rPr>
              <a:t> Studio </a:t>
            </a:r>
            <a:r>
              <a:rPr lang="es-CO" sz="1600" b="1" dirty="0" err="1">
                <a:solidFill>
                  <a:schemeClr val="tx1"/>
                </a:solidFill>
              </a:rPr>
              <a:t>One</a:t>
            </a:r>
            <a:r>
              <a:rPr lang="es-CO" sz="1600" b="1" dirty="0">
                <a:solidFill>
                  <a:schemeClr val="tx1"/>
                </a:solidFill>
              </a:rPr>
              <a:t>: </a:t>
            </a:r>
            <a:r>
              <a:rPr lang="es-CO" sz="1600" dirty="0">
                <a:solidFill>
                  <a:schemeClr val="tx1"/>
                </a:solidFill>
              </a:rPr>
              <a:t>es un editor visual para los </a:t>
            </a:r>
            <a:r>
              <a:rPr lang="es-CO" sz="1600" dirty="0" err="1">
                <a:solidFill>
                  <a:schemeClr val="tx1"/>
                </a:solidFill>
              </a:rPr>
              <a:t>applets</a:t>
            </a:r>
            <a:r>
              <a:rPr lang="es-CO" sz="1600" dirty="0">
                <a:solidFill>
                  <a:schemeClr val="tx1"/>
                </a:solidFill>
              </a:rPr>
              <a:t> Java y Swing. </a:t>
            </a:r>
            <a:r>
              <a:rPr lang="es-CO" sz="1600" dirty="0" smtClean="0">
                <a:solidFill>
                  <a:schemeClr val="tx1"/>
                </a:solidFill>
              </a:rPr>
              <a:t>Un </a:t>
            </a:r>
            <a:r>
              <a:rPr lang="es-CO" sz="1600" dirty="0" err="1" smtClean="0">
                <a:solidFill>
                  <a:schemeClr val="tx1"/>
                </a:solidFill>
              </a:rPr>
              <a:t>applet</a:t>
            </a:r>
            <a:r>
              <a:rPr lang="es-CO" sz="1600" dirty="0" smtClean="0">
                <a:solidFill>
                  <a:schemeClr val="tx1"/>
                </a:solidFill>
              </a:rPr>
              <a:t> </a:t>
            </a:r>
            <a:r>
              <a:rPr lang="es-CO" sz="1600" dirty="0">
                <a:solidFill>
                  <a:schemeClr val="tx1"/>
                </a:solidFill>
              </a:rPr>
              <a:t>es un programa que se ejecuta dentro de una página web. </a:t>
            </a:r>
          </a:p>
          <a:p>
            <a:pPr algn="l"/>
            <a:endParaRPr lang="es-CO" sz="1600" dirty="0">
              <a:solidFill>
                <a:schemeClr val="tx1"/>
              </a:solidFill>
            </a:endParaRPr>
          </a:p>
          <a:p>
            <a:endParaRPr lang="es-CO" sz="1600" dirty="0"/>
          </a:p>
        </p:txBody>
      </p:sp>
      <p:sp>
        <p:nvSpPr>
          <p:cNvPr id="8" name="2 Subtítulo"/>
          <p:cNvSpPr txBox="1">
            <a:spLocks/>
          </p:cNvSpPr>
          <p:nvPr/>
        </p:nvSpPr>
        <p:spPr>
          <a:xfrm>
            <a:off x="357158" y="3334496"/>
            <a:ext cx="3716938" cy="247076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s-CO" sz="1600" dirty="0">
              <a:solidFill>
                <a:schemeClr val="tx1"/>
              </a:solidFill>
            </a:endParaRPr>
          </a:p>
          <a:p>
            <a:pPr algn="just"/>
            <a:r>
              <a:rPr lang="es-CO" sz="1600" dirty="0" smtClean="0">
                <a:solidFill>
                  <a:schemeClr val="tx1"/>
                </a:solidFill>
              </a:rPr>
              <a:t>La </a:t>
            </a:r>
            <a:r>
              <a:rPr lang="es-CO" sz="1600" dirty="0">
                <a:solidFill>
                  <a:schemeClr val="tx1"/>
                </a:solidFill>
              </a:rPr>
              <a:t>mayoría de los 3GL y 4GL permiten que se trabaje en un entorno de </a:t>
            </a:r>
            <a:r>
              <a:rPr lang="es-CO" sz="1600" dirty="0" smtClean="0">
                <a:solidFill>
                  <a:schemeClr val="tx1"/>
                </a:solidFill>
              </a:rPr>
              <a:t>desarrollo integrado</a:t>
            </a:r>
            <a:r>
              <a:rPr lang="es-CO" sz="1600" dirty="0">
                <a:solidFill>
                  <a:schemeClr val="tx1"/>
                </a:solidFill>
              </a:rPr>
              <a:t>, o IDE (por sus siglas en inglés). Los IDE proporcionan al </a:t>
            </a:r>
            <a:r>
              <a:rPr lang="es-CO" sz="1600" dirty="0" smtClean="0">
                <a:solidFill>
                  <a:schemeClr val="tx1"/>
                </a:solidFill>
              </a:rPr>
              <a:t>programador todas </a:t>
            </a:r>
            <a:r>
              <a:rPr lang="es-CO" sz="1600" dirty="0">
                <a:solidFill>
                  <a:schemeClr val="tx1"/>
                </a:solidFill>
              </a:rPr>
              <a:t>las herramientas necesarias para desarrollar aplicaciones en un programa</a:t>
            </a:r>
            <a:r>
              <a:rPr lang="es-CO" sz="1600" dirty="0" smtClean="0">
                <a:solidFill>
                  <a:schemeClr val="tx1"/>
                </a:solidFill>
              </a:rPr>
              <a:t>.  Incluyen </a:t>
            </a:r>
            <a:r>
              <a:rPr lang="es-CO" sz="1600" dirty="0">
                <a:solidFill>
                  <a:schemeClr val="tx1"/>
                </a:solidFill>
              </a:rPr>
              <a:t>compiladores y soporte de tiempo de ejecución para sus aplicaciones</a:t>
            </a:r>
            <a:r>
              <a:rPr lang="es-CO" sz="1600" dirty="0" smtClean="0">
                <a:solidFill>
                  <a:schemeClr val="tx1"/>
                </a:solidFill>
              </a:rPr>
              <a:t>.</a:t>
            </a:r>
          </a:p>
          <a:p>
            <a:pPr algn="just"/>
            <a:endParaRPr lang="es-CO" sz="1600" dirty="0">
              <a:solidFill>
                <a:schemeClr val="tx1"/>
              </a:solidFill>
            </a:endParaRPr>
          </a:p>
          <a:p>
            <a:endParaRPr lang="es-CO" sz="1600" dirty="0"/>
          </a:p>
        </p:txBody>
      </p:sp>
      <p:sp>
        <p:nvSpPr>
          <p:cNvPr id="10" name="1 Título"/>
          <p:cNvSpPr txBox="1">
            <a:spLocks/>
          </p:cNvSpPr>
          <p:nvPr/>
        </p:nvSpPr>
        <p:spPr>
          <a:xfrm>
            <a:off x="214282" y="142852"/>
            <a:ext cx="8187481" cy="1143001"/>
          </a:xfrm>
          <a:prstGeom prst="rect">
            <a:avLst/>
          </a:prstGeom>
        </p:spPr>
        <p:txBody>
          <a:bodyPr anchor="ctr"/>
          <a:lstStyle/>
          <a:p>
            <a:pPr>
              <a:defRPr/>
            </a:pPr>
            <a:r>
              <a:rPr lang="es-ES" sz="3200" b="1" dirty="0">
                <a:solidFill>
                  <a:schemeClr val="accent6">
                    <a:lumMod val="75000"/>
                  </a:schemeClr>
                </a:solidFill>
              </a:rPr>
              <a:t>LENGUAJES DE </a:t>
            </a:r>
          </a:p>
          <a:p>
            <a:pPr>
              <a:defRPr/>
            </a:pPr>
            <a:r>
              <a:rPr lang="es-ES" sz="3200" b="1" dirty="0">
                <a:solidFill>
                  <a:schemeClr val="accent6">
                    <a:lumMod val="75000"/>
                  </a:schemeClr>
                </a:solidFill>
              </a:rPr>
              <a:t>PROGRAMACION</a:t>
            </a:r>
          </a:p>
        </p:txBody>
      </p:sp>
      <p:cxnSp>
        <p:nvCxnSpPr>
          <p:cNvPr id="11" name="10 Conector recto"/>
          <p:cNvCxnSpPr/>
          <p:nvPr/>
        </p:nvCxnSpPr>
        <p:spPr>
          <a:xfrm>
            <a:off x="357158" y="1214422"/>
            <a:ext cx="7920756" cy="0"/>
          </a:xfrm>
          <a:prstGeom prst="line">
            <a:avLst/>
          </a:prstGeom>
          <a:ln>
            <a:solidFill>
              <a:srgbClr val="277281"/>
            </a:solidFill>
          </a:ln>
        </p:spPr>
        <p:style>
          <a:lnRef idx="3">
            <a:schemeClr val="accent5"/>
          </a:lnRef>
          <a:fillRef idx="0">
            <a:schemeClr val="accent5"/>
          </a:fillRef>
          <a:effectRef idx="2">
            <a:schemeClr val="accent5"/>
          </a:effectRef>
          <a:fontRef idx="minor">
            <a:schemeClr val="tx1"/>
          </a:fontRef>
        </p:style>
      </p:cxnSp>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3026456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873696" y="1700808"/>
            <a:ext cx="6400800" cy="50405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s-CO" dirty="0"/>
          </a:p>
        </p:txBody>
      </p:sp>
      <p:sp>
        <p:nvSpPr>
          <p:cNvPr id="5" name="2 Subtítulo"/>
          <p:cNvSpPr txBox="1">
            <a:spLocks/>
          </p:cNvSpPr>
          <p:nvPr/>
        </p:nvSpPr>
        <p:spPr>
          <a:xfrm>
            <a:off x="345248" y="1340768"/>
            <a:ext cx="8280920" cy="5184576"/>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CO" sz="2800" b="1" dirty="0">
                <a:solidFill>
                  <a:schemeClr val="tx1"/>
                </a:solidFill>
              </a:rPr>
              <a:t>Lenguajes de quinta generación:</a:t>
            </a:r>
            <a:endParaRPr lang="es-CO" sz="2800" dirty="0">
              <a:solidFill>
                <a:schemeClr val="tx1"/>
              </a:solidFill>
            </a:endParaRPr>
          </a:p>
          <a:p>
            <a:pPr algn="just"/>
            <a:r>
              <a:rPr lang="es-CO" sz="2800" dirty="0">
                <a:solidFill>
                  <a:schemeClr val="tx1"/>
                </a:solidFill>
              </a:rPr>
              <a:t>Los lenguajes de quinta generación (5GL, por sus siglas en inglés) Son </a:t>
            </a:r>
            <a:r>
              <a:rPr lang="es-CO" sz="2800" dirty="0" smtClean="0">
                <a:solidFill>
                  <a:schemeClr val="tx1"/>
                </a:solidFill>
              </a:rPr>
              <a:t>en realidad </a:t>
            </a:r>
            <a:r>
              <a:rPr lang="es-CO" sz="2800" dirty="0">
                <a:solidFill>
                  <a:schemeClr val="tx1"/>
                </a:solidFill>
              </a:rPr>
              <a:t>un poco misteriosos. En principio un 5GL podría utilizar </a:t>
            </a:r>
            <a:r>
              <a:rPr lang="es-CO" sz="2800" dirty="0" smtClean="0">
                <a:solidFill>
                  <a:schemeClr val="tx1"/>
                </a:solidFill>
              </a:rPr>
              <a:t>inteligencia artificial </a:t>
            </a:r>
            <a:r>
              <a:rPr lang="es-CO" sz="2800" dirty="0">
                <a:solidFill>
                  <a:schemeClr val="tx1"/>
                </a:solidFill>
              </a:rPr>
              <a:t>para crear software basándose en la descripción de lo que el </a:t>
            </a:r>
            <a:r>
              <a:rPr lang="es-CO" sz="2800" dirty="0" smtClean="0">
                <a:solidFill>
                  <a:schemeClr val="tx1"/>
                </a:solidFill>
              </a:rPr>
              <a:t>software debe </a:t>
            </a:r>
            <a:r>
              <a:rPr lang="es-CO" sz="2800" dirty="0">
                <a:solidFill>
                  <a:schemeClr val="tx1"/>
                </a:solidFill>
              </a:rPr>
              <a:t>realizar. </a:t>
            </a:r>
            <a:endParaRPr lang="es-CO" sz="2800" dirty="0" smtClean="0">
              <a:solidFill>
                <a:schemeClr val="tx1"/>
              </a:solidFill>
            </a:endParaRPr>
          </a:p>
          <a:p>
            <a:pPr algn="just"/>
            <a:endParaRPr lang="es-CO" sz="2800" dirty="0">
              <a:solidFill>
                <a:schemeClr val="tx1"/>
              </a:solidFill>
            </a:endParaRPr>
          </a:p>
          <a:p>
            <a:pPr algn="just"/>
            <a:r>
              <a:rPr lang="es-CO" sz="2800" b="1" dirty="0">
                <a:solidFill>
                  <a:schemeClr val="tx1"/>
                </a:solidFill>
              </a:rPr>
              <a:t>· Lenguajes de desarrollo de la </a:t>
            </a:r>
            <a:r>
              <a:rPr lang="es-CO" sz="2800" b="1" dirty="0" err="1">
                <a:solidFill>
                  <a:schemeClr val="tx1"/>
                </a:solidFill>
              </a:rPr>
              <a:t>world</a:t>
            </a:r>
            <a:r>
              <a:rPr lang="es-CO" sz="2800" b="1" dirty="0">
                <a:solidFill>
                  <a:schemeClr val="tx1"/>
                </a:solidFill>
              </a:rPr>
              <a:t> Wide Web:</a:t>
            </a:r>
          </a:p>
          <a:p>
            <a:pPr algn="just"/>
            <a:r>
              <a:rPr lang="es-CO" sz="2800" dirty="0">
                <a:solidFill>
                  <a:schemeClr val="tx1"/>
                </a:solidFill>
              </a:rPr>
              <a:t>Las herramientas de desarrollo que se relacionan con la web han evolucionado </a:t>
            </a:r>
            <a:r>
              <a:rPr lang="es-CO" sz="2800" dirty="0" smtClean="0">
                <a:solidFill>
                  <a:schemeClr val="tx1"/>
                </a:solidFill>
              </a:rPr>
              <a:t>en poder </a:t>
            </a:r>
            <a:r>
              <a:rPr lang="es-CO" sz="2800" dirty="0">
                <a:solidFill>
                  <a:schemeClr val="tx1"/>
                </a:solidFill>
              </a:rPr>
              <a:t>y capacidades. Por tanto es imposible hablar en un contexto </a:t>
            </a:r>
            <a:r>
              <a:rPr lang="es-CO" sz="2800" dirty="0" smtClean="0">
                <a:solidFill>
                  <a:schemeClr val="tx1"/>
                </a:solidFill>
              </a:rPr>
              <a:t>contemporáneo sobre </a:t>
            </a:r>
            <a:r>
              <a:rPr lang="es-CO" sz="2800" dirty="0">
                <a:solidFill>
                  <a:schemeClr val="tx1"/>
                </a:solidFill>
              </a:rPr>
              <a:t>programación y desarrollo sin tomar en cuenta las herramientas que </a:t>
            </a:r>
            <a:r>
              <a:rPr lang="es-CO" sz="2800" dirty="0" smtClean="0">
                <a:solidFill>
                  <a:schemeClr val="tx1"/>
                </a:solidFill>
              </a:rPr>
              <a:t>hacen que </a:t>
            </a:r>
            <a:r>
              <a:rPr lang="es-CO" sz="2800" dirty="0">
                <a:solidFill>
                  <a:schemeClr val="tx1"/>
                </a:solidFill>
              </a:rPr>
              <a:t>sea posible el desarrollo de la web</a:t>
            </a:r>
            <a:r>
              <a:rPr lang="es-CO" sz="2800" dirty="0" smtClean="0">
                <a:solidFill>
                  <a:schemeClr val="tx1"/>
                </a:solidFill>
              </a:rPr>
              <a:t>.</a:t>
            </a:r>
          </a:p>
          <a:p>
            <a:pPr algn="just"/>
            <a:endParaRPr lang="es-CO" sz="2800" dirty="0">
              <a:solidFill>
                <a:schemeClr val="tx1"/>
              </a:solidFill>
            </a:endParaRPr>
          </a:p>
          <a:p>
            <a:pPr algn="just"/>
            <a:r>
              <a:rPr lang="es-CO" sz="2800" dirty="0">
                <a:solidFill>
                  <a:schemeClr val="tx1"/>
                </a:solidFill>
              </a:rPr>
              <a:t>· </a:t>
            </a:r>
            <a:r>
              <a:rPr lang="es-CO" sz="2800" b="1" dirty="0">
                <a:solidFill>
                  <a:schemeClr val="tx1"/>
                </a:solidFill>
              </a:rPr>
              <a:t>Lenguaje de marcación de hipertexto </a:t>
            </a:r>
            <a:r>
              <a:rPr lang="es-CO" sz="2800" b="1" dirty="0" smtClean="0">
                <a:solidFill>
                  <a:schemeClr val="tx1"/>
                </a:solidFill>
              </a:rPr>
              <a:t>HTML</a:t>
            </a:r>
            <a:r>
              <a:rPr lang="es-CO" sz="2800" dirty="0">
                <a:solidFill>
                  <a:schemeClr val="tx1"/>
                </a:solidFill>
              </a:rPr>
              <a:t> </a:t>
            </a:r>
          </a:p>
          <a:p>
            <a:pPr algn="just"/>
            <a:r>
              <a:rPr lang="es-CO" sz="2800" dirty="0" smtClean="0">
                <a:solidFill>
                  <a:schemeClr val="tx1"/>
                </a:solidFill>
              </a:rPr>
              <a:t>. </a:t>
            </a:r>
            <a:r>
              <a:rPr lang="es-CO" sz="2800" b="1" dirty="0">
                <a:solidFill>
                  <a:schemeClr val="tx1"/>
                </a:solidFill>
              </a:rPr>
              <a:t>Lenguaje de marcación extensible </a:t>
            </a:r>
            <a:r>
              <a:rPr lang="es-CO" sz="2800" b="1" dirty="0" smtClean="0">
                <a:solidFill>
                  <a:schemeClr val="tx1"/>
                </a:solidFill>
              </a:rPr>
              <a:t>XML</a:t>
            </a:r>
            <a:endParaRPr lang="es-CO" sz="2800" dirty="0">
              <a:solidFill>
                <a:schemeClr val="tx1"/>
              </a:solidFill>
            </a:endParaRPr>
          </a:p>
          <a:p>
            <a:pPr algn="just"/>
            <a:r>
              <a:rPr lang="es-CO" sz="2800" dirty="0">
                <a:solidFill>
                  <a:schemeClr val="tx1"/>
                </a:solidFill>
              </a:rPr>
              <a:t>· </a:t>
            </a:r>
            <a:r>
              <a:rPr lang="es-CO" sz="2800" b="1" dirty="0">
                <a:solidFill>
                  <a:schemeClr val="tx1"/>
                </a:solidFill>
              </a:rPr>
              <a:t>HTML </a:t>
            </a:r>
            <a:r>
              <a:rPr lang="es-CO" sz="2800" b="1" dirty="0" smtClean="0">
                <a:solidFill>
                  <a:schemeClr val="tx1"/>
                </a:solidFill>
              </a:rPr>
              <a:t>extensible</a:t>
            </a:r>
            <a:endParaRPr lang="es-CO" sz="2800" dirty="0">
              <a:solidFill>
                <a:schemeClr val="tx1"/>
              </a:solidFill>
            </a:endParaRPr>
          </a:p>
          <a:p>
            <a:pPr algn="just"/>
            <a:r>
              <a:rPr lang="es-CO" sz="2800" dirty="0" smtClean="0">
                <a:solidFill>
                  <a:schemeClr val="tx1"/>
                </a:solidFill>
              </a:rPr>
              <a:t>· </a:t>
            </a:r>
            <a:r>
              <a:rPr lang="es-CO" sz="2800" b="1" dirty="0">
                <a:solidFill>
                  <a:schemeClr val="tx1"/>
                </a:solidFill>
              </a:rPr>
              <a:t>Lenguaje de hojas de estilo extensible (</a:t>
            </a:r>
            <a:r>
              <a:rPr lang="es-CO" sz="2800" b="1" dirty="0" smtClean="0">
                <a:solidFill>
                  <a:schemeClr val="tx1"/>
                </a:solidFill>
              </a:rPr>
              <a:t>XSL)</a:t>
            </a:r>
          </a:p>
          <a:p>
            <a:pPr algn="just"/>
            <a:r>
              <a:rPr lang="es-CO" sz="2800" dirty="0" smtClean="0">
                <a:solidFill>
                  <a:schemeClr val="tx1"/>
                </a:solidFill>
              </a:rPr>
              <a:t>· </a:t>
            </a:r>
            <a:r>
              <a:rPr lang="es-CO" sz="2800" b="1" dirty="0" smtClean="0">
                <a:solidFill>
                  <a:schemeClr val="tx1"/>
                </a:solidFill>
              </a:rPr>
              <a:t>Lenguaje de marcación extensible de perfil móvil (XHTML MP)</a:t>
            </a:r>
          </a:p>
          <a:p>
            <a:pPr algn="just"/>
            <a:r>
              <a:rPr lang="es-CO" sz="2800" dirty="0" smtClean="0">
                <a:solidFill>
                  <a:schemeClr val="tx1"/>
                </a:solidFill>
              </a:rPr>
              <a:t>· </a:t>
            </a:r>
            <a:r>
              <a:rPr lang="es-CO" sz="2800" b="1" dirty="0" smtClean="0">
                <a:solidFill>
                  <a:schemeClr val="tx1"/>
                </a:solidFill>
              </a:rPr>
              <a:t>Dreamweaver</a:t>
            </a:r>
          </a:p>
          <a:p>
            <a:pPr algn="just"/>
            <a:r>
              <a:rPr lang="es-CO" sz="2800" dirty="0" smtClean="0">
                <a:solidFill>
                  <a:schemeClr val="tx1"/>
                </a:solidFill>
              </a:rPr>
              <a:t>· </a:t>
            </a:r>
            <a:r>
              <a:rPr lang="es-CO" sz="2800" b="1" dirty="0" smtClean="0">
                <a:solidFill>
                  <a:schemeClr val="tx1"/>
                </a:solidFill>
              </a:rPr>
              <a:t>Flash</a:t>
            </a:r>
            <a:endParaRPr lang="es-CO" sz="2800" dirty="0" smtClean="0">
              <a:solidFill>
                <a:schemeClr val="tx1"/>
              </a:solidFill>
            </a:endParaRPr>
          </a:p>
          <a:p>
            <a:pPr algn="just"/>
            <a:endParaRPr lang="es-CO" sz="2800" dirty="0"/>
          </a:p>
        </p:txBody>
      </p:sp>
      <p:sp>
        <p:nvSpPr>
          <p:cNvPr id="7" name="1 Título"/>
          <p:cNvSpPr txBox="1">
            <a:spLocks/>
          </p:cNvSpPr>
          <p:nvPr/>
        </p:nvSpPr>
        <p:spPr>
          <a:xfrm>
            <a:off x="560983" y="-27438"/>
            <a:ext cx="8187481" cy="1143001"/>
          </a:xfrm>
          <a:prstGeom prst="rect">
            <a:avLst/>
          </a:prstGeom>
        </p:spPr>
        <p:txBody>
          <a:bodyPr anchor="ctr"/>
          <a:lstStyle/>
          <a:p>
            <a:pPr>
              <a:defRPr/>
            </a:pPr>
            <a:r>
              <a:rPr lang="es-ES" sz="3200" b="1" dirty="0" smtClean="0">
                <a:solidFill>
                  <a:schemeClr val="accent6">
                    <a:lumMod val="75000"/>
                  </a:schemeClr>
                </a:solidFill>
                <a:ea typeface="+mj-ea"/>
              </a:rPr>
              <a:t>LENGUAJES DE </a:t>
            </a:r>
          </a:p>
          <a:p>
            <a:pPr>
              <a:defRPr/>
            </a:pPr>
            <a:r>
              <a:rPr lang="es-ES" sz="3200" b="1" dirty="0" smtClean="0">
                <a:solidFill>
                  <a:schemeClr val="accent6">
                    <a:lumMod val="75000"/>
                  </a:schemeClr>
                </a:solidFill>
                <a:ea typeface="+mj-ea"/>
              </a:rPr>
              <a:t>PROGRAMACION</a:t>
            </a:r>
            <a:endParaRPr lang="es-ES" sz="3200" b="1" dirty="0">
              <a:solidFill>
                <a:schemeClr val="accent6">
                  <a:lumMod val="75000"/>
                </a:schemeClr>
              </a:solidFill>
              <a:ea typeface="+mj-ea"/>
            </a:endParaRPr>
          </a:p>
        </p:txBody>
      </p:sp>
      <p:cxnSp>
        <p:nvCxnSpPr>
          <p:cNvPr id="8" name="7 Conector recto"/>
          <p:cNvCxnSpPr/>
          <p:nvPr/>
        </p:nvCxnSpPr>
        <p:spPr>
          <a:xfrm>
            <a:off x="395660" y="1115563"/>
            <a:ext cx="7920756" cy="0"/>
          </a:xfrm>
          <a:prstGeom prst="line">
            <a:avLst/>
          </a:prstGeom>
          <a:ln>
            <a:solidFill>
              <a:srgbClr val="277281"/>
            </a:solidFill>
          </a:ln>
        </p:spPr>
        <p:style>
          <a:lnRef idx="3">
            <a:schemeClr val="accent5"/>
          </a:lnRef>
          <a:fillRef idx="0">
            <a:schemeClr val="accent5"/>
          </a:fillRef>
          <a:effectRef idx="2">
            <a:schemeClr val="accent5"/>
          </a:effectRef>
          <a:fontRef idx="minor">
            <a:schemeClr val="tx1"/>
          </a:fontRef>
        </p:style>
      </p:cxnSp>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2933359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873696" y="1700808"/>
            <a:ext cx="6400800" cy="50405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s-CO" dirty="0"/>
          </a:p>
        </p:txBody>
      </p:sp>
      <p:sp>
        <p:nvSpPr>
          <p:cNvPr id="5" name="2 Subtítulo"/>
          <p:cNvSpPr txBox="1">
            <a:spLocks/>
          </p:cNvSpPr>
          <p:nvPr/>
        </p:nvSpPr>
        <p:spPr>
          <a:xfrm>
            <a:off x="395536" y="1052736"/>
            <a:ext cx="8280920" cy="56166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CO" sz="1400" b="1" dirty="0" smtClean="0">
                <a:solidFill>
                  <a:schemeClr val="tx1"/>
                </a:solidFill>
              </a:rPr>
              <a:t>TRADUCCIÓN DEL LENGUAJE</a:t>
            </a:r>
          </a:p>
          <a:p>
            <a:pPr algn="just"/>
            <a:endParaRPr lang="es-CO" dirty="0" smtClean="0">
              <a:solidFill>
                <a:schemeClr val="tx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8268" y="1196752"/>
            <a:ext cx="4323196" cy="231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www.monografias.com/trabajos79/introduccion-programacion-sistemas/image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388359"/>
            <a:ext cx="5610225" cy="2571751"/>
          </a:xfrm>
          <a:prstGeom prst="rect">
            <a:avLst/>
          </a:prstGeom>
          <a:noFill/>
          <a:extLst>
            <a:ext uri="{909E8E84-426E-40DD-AFC4-6F175D3DCCD1}">
              <a14:hiddenFill xmlns:a14="http://schemas.microsoft.com/office/drawing/2010/main">
                <a:solidFill>
                  <a:srgbClr val="FFFFFF"/>
                </a:solidFill>
              </a14:hiddenFill>
            </a:ext>
          </a:extLst>
        </p:spPr>
      </p:pic>
      <p:sp>
        <p:nvSpPr>
          <p:cNvPr id="12" name="1 Título"/>
          <p:cNvSpPr txBox="1">
            <a:spLocks/>
          </p:cNvSpPr>
          <p:nvPr/>
        </p:nvSpPr>
        <p:spPr>
          <a:xfrm>
            <a:off x="560983" y="-27438"/>
            <a:ext cx="8187481" cy="1143001"/>
          </a:xfrm>
          <a:prstGeom prst="rect">
            <a:avLst/>
          </a:prstGeom>
        </p:spPr>
        <p:txBody>
          <a:bodyPr anchor="ctr"/>
          <a:lstStyle/>
          <a:p>
            <a:pPr>
              <a:defRPr/>
            </a:pPr>
            <a:r>
              <a:rPr lang="es-ES" sz="3200" b="1" dirty="0" smtClean="0">
                <a:solidFill>
                  <a:schemeClr val="accent6">
                    <a:lumMod val="75000"/>
                  </a:schemeClr>
                </a:solidFill>
                <a:ea typeface="+mj-ea"/>
              </a:rPr>
              <a:t>LENGUAJES DE </a:t>
            </a:r>
          </a:p>
          <a:p>
            <a:pPr>
              <a:defRPr/>
            </a:pPr>
            <a:r>
              <a:rPr lang="es-ES" sz="3200" b="1" dirty="0" smtClean="0">
                <a:solidFill>
                  <a:schemeClr val="accent6">
                    <a:lumMod val="75000"/>
                  </a:schemeClr>
                </a:solidFill>
                <a:ea typeface="+mj-ea"/>
              </a:rPr>
              <a:t>PROGRAMACION</a:t>
            </a:r>
            <a:endParaRPr lang="es-ES" sz="3200" b="1" dirty="0">
              <a:solidFill>
                <a:schemeClr val="accent6">
                  <a:lumMod val="75000"/>
                </a:schemeClr>
              </a:solidFill>
              <a:ea typeface="+mj-ea"/>
            </a:endParaRPr>
          </a:p>
        </p:txBody>
      </p:sp>
      <p:cxnSp>
        <p:nvCxnSpPr>
          <p:cNvPr id="13" name="12 Conector recto"/>
          <p:cNvCxnSpPr/>
          <p:nvPr/>
        </p:nvCxnSpPr>
        <p:spPr>
          <a:xfrm>
            <a:off x="467668" y="1052736"/>
            <a:ext cx="7920756" cy="0"/>
          </a:xfrm>
          <a:prstGeom prst="line">
            <a:avLst/>
          </a:prstGeom>
          <a:ln>
            <a:solidFill>
              <a:srgbClr val="277281"/>
            </a:solidFill>
          </a:ln>
        </p:spPr>
        <p:style>
          <a:lnRef idx="3">
            <a:schemeClr val="accent5"/>
          </a:lnRef>
          <a:fillRef idx="0">
            <a:schemeClr val="accent5"/>
          </a:fillRef>
          <a:effectRef idx="2">
            <a:schemeClr val="accent5"/>
          </a:effectRef>
          <a:fontRef idx="minor">
            <a:schemeClr val="tx1"/>
          </a:fontRef>
        </p:style>
      </p:cxnSp>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3872653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395660" y="496144"/>
            <a:ext cx="8187481" cy="1143001"/>
          </a:xfrm>
          <a:prstGeom prst="rect">
            <a:avLst/>
          </a:prstGeom>
        </p:spPr>
        <p:txBody>
          <a:bodyPr anchor="ctr"/>
          <a:lstStyle/>
          <a:p>
            <a:pPr>
              <a:defRPr/>
            </a:pPr>
            <a:r>
              <a:rPr lang="es-CO" sz="4000" b="1" dirty="0" smtClean="0">
                <a:solidFill>
                  <a:schemeClr val="accent6">
                    <a:lumMod val="75000"/>
                  </a:schemeClr>
                </a:solidFill>
                <a:ea typeface="+mj-ea"/>
              </a:rPr>
              <a:t>SOFTWARE</a:t>
            </a:r>
            <a:endParaRPr lang="es-ES" sz="3200" b="1" dirty="0">
              <a:solidFill>
                <a:schemeClr val="accent6">
                  <a:lumMod val="75000"/>
                </a:schemeClr>
              </a:solidFill>
              <a:ea typeface="+mj-ea"/>
            </a:endParaRPr>
          </a:p>
        </p:txBody>
      </p:sp>
      <p:cxnSp>
        <p:nvCxnSpPr>
          <p:cNvPr id="3" name="2 Conector recto"/>
          <p:cNvCxnSpPr/>
          <p:nvPr/>
        </p:nvCxnSpPr>
        <p:spPr>
          <a:xfrm>
            <a:off x="539676" y="1412776"/>
            <a:ext cx="7920756" cy="0"/>
          </a:xfrm>
          <a:prstGeom prst="line">
            <a:avLst/>
          </a:prstGeom>
          <a:ln>
            <a:solidFill>
              <a:srgbClr val="277281"/>
            </a:solidFill>
          </a:ln>
        </p:spPr>
        <p:style>
          <a:lnRef idx="3">
            <a:schemeClr val="accent5"/>
          </a:lnRef>
          <a:fillRef idx="0">
            <a:schemeClr val="accent5"/>
          </a:fillRef>
          <a:effectRef idx="2">
            <a:schemeClr val="accent5"/>
          </a:effectRef>
          <a:fontRef idx="minor">
            <a:schemeClr val="tx1"/>
          </a:fontRef>
        </p:style>
      </p:cxn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17606">
            <a:off x="2387645" y="3319060"/>
            <a:ext cx="2574100" cy="312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Subtítulo"/>
          <p:cNvSpPr txBox="1">
            <a:spLocks/>
          </p:cNvSpPr>
          <p:nvPr/>
        </p:nvSpPr>
        <p:spPr>
          <a:xfrm>
            <a:off x="571472" y="1714488"/>
            <a:ext cx="6400800" cy="25922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CO" sz="2000" b="1" i="0" u="none" strike="noStrike" kern="1200" cap="none" spc="0" normalizeH="0" baseline="0" noProof="0" dirty="0" smtClean="0">
                <a:ln>
                  <a:noFill/>
                </a:ln>
                <a:solidFill>
                  <a:schemeClr val="tx1"/>
                </a:solidFill>
                <a:effectLst/>
                <a:uLnTx/>
                <a:uFillTx/>
                <a:latin typeface="+mn-lt"/>
                <a:ea typeface="+mn-ea"/>
                <a:cs typeface="+mn-cs"/>
              </a:rPr>
              <a:t>Programas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CO" sz="2000" b="1" i="0" u="none" strike="noStrike" kern="1200" cap="none" spc="0" normalizeH="0" baseline="0" noProof="0" dirty="0" smtClean="0">
                <a:ln>
                  <a:noFill/>
                </a:ln>
                <a:solidFill>
                  <a:schemeClr val="tx1"/>
                </a:solidFill>
                <a:effectLst/>
                <a:uLnTx/>
                <a:uFillTx/>
                <a:latin typeface="+mn-lt"/>
                <a:ea typeface="+mn-ea"/>
                <a:cs typeface="+mn-cs"/>
              </a:rPr>
              <a:t>Paradigmas de programación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CO" sz="2000" b="1" i="0" u="none" strike="noStrike" kern="1200" cap="none" spc="0" normalizeH="0" baseline="0" noProof="0" dirty="0" smtClean="0">
                <a:ln>
                  <a:noFill/>
                </a:ln>
                <a:solidFill>
                  <a:schemeClr val="tx1"/>
                </a:solidFill>
                <a:effectLst/>
                <a:uLnTx/>
                <a:uFillTx/>
                <a:latin typeface="+mn-lt"/>
                <a:ea typeface="+mn-ea"/>
                <a:cs typeface="+mn-cs"/>
              </a:rPr>
              <a:t>Lenguajes de programación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CO" sz="2000" b="1" i="0" u="none" strike="noStrike" kern="1200" cap="none" spc="0" normalizeH="0" baseline="0" noProof="0" dirty="0" smtClean="0">
                <a:ln>
                  <a:noFill/>
                </a:ln>
                <a:solidFill>
                  <a:schemeClr val="tx1"/>
                </a:solidFill>
                <a:effectLst/>
                <a:uLnTx/>
                <a:uFillTx/>
                <a:latin typeface="+mn-lt"/>
                <a:ea typeface="+mn-ea"/>
                <a:cs typeface="+mn-cs"/>
              </a:rPr>
              <a:t>Bases de datos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CO" sz="2000" b="1" i="0" u="none" strike="noStrike" kern="1200" cap="none" spc="0" normalizeH="0" baseline="0" noProof="0" dirty="0" smtClean="0">
                <a:ln>
                  <a:noFill/>
                </a:ln>
                <a:solidFill>
                  <a:schemeClr val="tx1"/>
                </a:solidFill>
                <a:effectLst/>
                <a:uLnTx/>
                <a:uFillTx/>
                <a:latin typeface="+mn-lt"/>
                <a:ea typeface="+mn-ea"/>
                <a:cs typeface="+mn-cs"/>
              </a:rPr>
              <a:t>Ingeniería del software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CO"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12675">
            <a:off x="6365921" y="811694"/>
            <a:ext cx="2288200" cy="2111772"/>
          </a:xfrm>
          <a:prstGeom prst="rect">
            <a:avLst/>
          </a:prstGeom>
        </p:spPr>
      </p:pic>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07472">
            <a:off x="6226938" y="4423352"/>
            <a:ext cx="2550530" cy="1408502"/>
          </a:xfrm>
          <a:prstGeom prst="rect">
            <a:avLst/>
          </a:prstGeom>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52501">
            <a:off x="4191490" y="2582873"/>
            <a:ext cx="3276174" cy="19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7983" y="4071126"/>
            <a:ext cx="1775383" cy="2112956"/>
          </a:xfrm>
          <a:prstGeom prst="rect">
            <a:avLst/>
          </a:prstGeom>
        </p:spPr>
      </p:pic>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860217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30906" y="71414"/>
            <a:ext cx="6229326" cy="1727796"/>
          </a:xfrm>
          <a:prstGeom prst="rect">
            <a:avLst/>
          </a:prstGeom>
        </p:spPr>
        <p:txBody>
          <a:bodyPr/>
          <a:lstStyle/>
          <a:p>
            <a:pPr>
              <a:defRPr/>
            </a:pPr>
            <a:r>
              <a:rPr lang="es-CO" sz="3600" b="1" dirty="0" smtClean="0">
                <a:solidFill>
                  <a:schemeClr val="accent6">
                    <a:lumMod val="75000"/>
                  </a:schemeClr>
                </a:solidFill>
                <a:ea typeface="+mj-ea"/>
              </a:rPr>
              <a:t>Actividad  3:</a:t>
            </a:r>
            <a:endParaRPr lang="es-ES" sz="3600" b="1" dirty="0">
              <a:solidFill>
                <a:schemeClr val="accent6">
                  <a:lumMod val="75000"/>
                </a:schemeClr>
              </a:solidFill>
              <a:ea typeface="+mj-ea"/>
            </a:endParaRPr>
          </a:p>
        </p:txBody>
      </p:sp>
      <p:sp>
        <p:nvSpPr>
          <p:cNvPr id="16" name="15 Rectángulo"/>
          <p:cNvSpPr/>
          <p:nvPr/>
        </p:nvSpPr>
        <p:spPr>
          <a:xfrm>
            <a:off x="1071538" y="1071546"/>
            <a:ext cx="7867704" cy="4493538"/>
          </a:xfrm>
          <a:prstGeom prst="rect">
            <a:avLst/>
          </a:prstGeom>
          <a:solidFill>
            <a:srgbClr val="FFC000"/>
          </a:solidFill>
        </p:spPr>
        <p:txBody>
          <a:bodyPr wrap="square">
            <a:spAutoFit/>
          </a:bodyPr>
          <a:lstStyle/>
          <a:p>
            <a:pPr algn="just"/>
            <a:r>
              <a:rPr lang="es-ES" dirty="0" smtClean="0"/>
              <a:t>Rayo </a:t>
            </a:r>
            <a:r>
              <a:rPr lang="es-ES" dirty="0" err="1" smtClean="0"/>
              <a:t>Ltda</a:t>
            </a:r>
            <a:r>
              <a:rPr lang="es-ES" dirty="0" smtClean="0"/>
              <a:t>, la empresa abordada en el caso de estudio, requiere una aplicación para  dispositivos móviles, que le permita asignar los sobres a los mensajeros y al finalizar el día se descargue la información de las entregas. Diligencie la siguiente tabla y  concluya sobre qué lenguaje o lenguajes de programación sugeriría:</a:t>
            </a:r>
          </a:p>
          <a:p>
            <a:pPr algn="just"/>
            <a:endParaRPr lang="es-ES" dirty="0" smtClean="0"/>
          </a:p>
          <a:p>
            <a:pPr algn="just"/>
            <a:endParaRPr lang="es-ES" dirty="0" smtClean="0"/>
          </a:p>
          <a:p>
            <a:pPr algn="just"/>
            <a:endParaRPr lang="es-ES" dirty="0" smtClean="0"/>
          </a:p>
          <a:p>
            <a:pPr algn="just"/>
            <a:endParaRPr lang="es-ES" dirty="0" smtClean="0"/>
          </a:p>
          <a:p>
            <a:pPr algn="just"/>
            <a:endParaRPr lang="es-ES" dirty="0" smtClean="0"/>
          </a:p>
          <a:p>
            <a:pPr algn="just"/>
            <a:endParaRPr lang="es-ES" dirty="0" smtClean="0"/>
          </a:p>
          <a:p>
            <a:pPr algn="just"/>
            <a:endParaRPr lang="es-ES" dirty="0"/>
          </a:p>
          <a:p>
            <a:pPr algn="just"/>
            <a:endParaRPr lang="es-ES" sz="2600" dirty="0"/>
          </a:p>
          <a:p>
            <a:pPr algn="just"/>
            <a:endParaRPr lang="es-ES" sz="2600" dirty="0" smtClean="0"/>
          </a:p>
          <a:p>
            <a:pPr algn="just"/>
            <a:r>
              <a:rPr lang="es-ES" dirty="0" smtClean="0"/>
              <a:t>Una </a:t>
            </a:r>
            <a:r>
              <a:rPr lang="es-ES" dirty="0"/>
              <a:t>vez diligencie la tabla </a:t>
            </a:r>
            <a:r>
              <a:rPr lang="es-ES" dirty="0" smtClean="0"/>
              <a:t>publíquela </a:t>
            </a:r>
            <a:r>
              <a:rPr lang="es-ES" dirty="0"/>
              <a:t>en el </a:t>
            </a:r>
            <a:r>
              <a:rPr lang="es-ES" dirty="0" smtClean="0"/>
              <a:t>e-portafolio disponible en el entorno de evaluación y seguimiento</a:t>
            </a:r>
            <a:endParaRPr lang="es-ES" dirty="0"/>
          </a:p>
        </p:txBody>
      </p:sp>
      <p:graphicFrame>
        <p:nvGraphicFramePr>
          <p:cNvPr id="6" name="5 Tabla"/>
          <p:cNvGraphicFramePr>
            <a:graphicFrameLocks noGrp="1"/>
          </p:cNvGraphicFramePr>
          <p:nvPr/>
        </p:nvGraphicFramePr>
        <p:xfrm>
          <a:off x="1214414" y="2357429"/>
          <a:ext cx="7358113" cy="2398491"/>
        </p:xfrm>
        <a:graphic>
          <a:graphicData uri="http://schemas.openxmlformats.org/drawingml/2006/table">
            <a:tbl>
              <a:tblPr firstRow="1" bandRow="1">
                <a:tableStyleId>{5C22544A-7EE6-4342-B048-85BDC9FD1C3A}</a:tableStyleId>
              </a:tblPr>
              <a:tblGrid>
                <a:gridCol w="2000264">
                  <a:extLst>
                    <a:ext uri="{9D8B030D-6E8A-4147-A177-3AD203B41FA5}">
                      <a16:colId xmlns:a16="http://schemas.microsoft.com/office/drawing/2014/main" val="20000"/>
                    </a:ext>
                  </a:extLst>
                </a:gridCol>
                <a:gridCol w="1428760">
                  <a:extLst>
                    <a:ext uri="{9D8B030D-6E8A-4147-A177-3AD203B41FA5}">
                      <a16:colId xmlns:a16="http://schemas.microsoft.com/office/drawing/2014/main" val="20001"/>
                    </a:ext>
                  </a:extLst>
                </a:gridCol>
                <a:gridCol w="1861810">
                  <a:extLst>
                    <a:ext uri="{9D8B030D-6E8A-4147-A177-3AD203B41FA5}">
                      <a16:colId xmlns:a16="http://schemas.microsoft.com/office/drawing/2014/main" val="20002"/>
                    </a:ext>
                  </a:extLst>
                </a:gridCol>
                <a:gridCol w="2067279">
                  <a:extLst>
                    <a:ext uri="{9D8B030D-6E8A-4147-A177-3AD203B41FA5}">
                      <a16:colId xmlns:a16="http://schemas.microsoft.com/office/drawing/2014/main" val="20003"/>
                    </a:ext>
                  </a:extLst>
                </a:gridCol>
              </a:tblGrid>
              <a:tr h="5380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Lenguaje</a:t>
                      </a:r>
                      <a:r>
                        <a:rPr lang="es-ES" sz="1600" baseline="0" dirty="0" smtClean="0"/>
                        <a:t> de programación</a:t>
                      </a:r>
                      <a:endParaRPr lang="es-ES" sz="1600" dirty="0"/>
                    </a:p>
                  </a:txBody>
                  <a:tcPr/>
                </a:tc>
                <a:tc>
                  <a:txBody>
                    <a:bodyPr/>
                    <a:lstStyle/>
                    <a:p>
                      <a:pPr algn="ctr"/>
                      <a:r>
                        <a:rPr lang="es-ES" sz="1600" dirty="0" smtClean="0"/>
                        <a:t>Características</a:t>
                      </a:r>
                      <a:endParaRPr lang="es-ES" sz="1600" dirty="0"/>
                    </a:p>
                  </a:txBody>
                  <a:tcPr/>
                </a:tc>
                <a:tc>
                  <a:txBody>
                    <a:bodyPr/>
                    <a:lstStyle/>
                    <a:p>
                      <a:pPr algn="ctr"/>
                      <a:r>
                        <a:rPr lang="es-ES" sz="1600" dirty="0" smtClean="0"/>
                        <a:t>Usos</a:t>
                      </a:r>
                      <a:endParaRPr lang="es-ES" sz="1600" dirty="0"/>
                    </a:p>
                  </a:txBody>
                  <a:tcPr/>
                </a:tc>
                <a:tc>
                  <a:txBody>
                    <a:bodyPr/>
                    <a:lstStyle/>
                    <a:p>
                      <a:pPr algn="ctr"/>
                      <a:r>
                        <a:rPr lang="es-ES" sz="1600" dirty="0" smtClean="0"/>
                        <a:t>Ventajas</a:t>
                      </a:r>
                      <a:endParaRPr lang="es-ES" sz="1600" dirty="0"/>
                    </a:p>
                  </a:txBody>
                  <a:tcPr/>
                </a:tc>
                <a:extLst>
                  <a:ext uri="{0D108BD9-81ED-4DB2-BD59-A6C34878D82A}">
                    <a16:rowId xmlns:a16="http://schemas.microsoft.com/office/drawing/2014/main" val="10000"/>
                  </a:ext>
                </a:extLst>
              </a:tr>
              <a:tr h="457555">
                <a:tc>
                  <a:txBody>
                    <a:bodyPr/>
                    <a:lstStyle/>
                    <a:p>
                      <a:endParaRPr lang="es-ES" sz="12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extLst>
                  <a:ext uri="{0D108BD9-81ED-4DB2-BD59-A6C34878D82A}">
                    <a16:rowId xmlns:a16="http://schemas.microsoft.com/office/drawing/2014/main" val="10001"/>
                  </a:ext>
                </a:extLst>
              </a:tr>
              <a:tr h="680908">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extLst>
                  <a:ext uri="{0D108BD9-81ED-4DB2-BD59-A6C34878D82A}">
                    <a16:rowId xmlns:a16="http://schemas.microsoft.com/office/drawing/2014/main" val="10002"/>
                  </a:ext>
                </a:extLst>
              </a:tr>
              <a:tr h="680908">
                <a:tc gridSpan="4">
                  <a:txBody>
                    <a:bodyPr/>
                    <a:lstStyle/>
                    <a:p>
                      <a:r>
                        <a:rPr lang="es-ES" sz="1600" dirty="0" smtClean="0"/>
                        <a:t>Lenguaje(s) de programación sugeridos para</a:t>
                      </a:r>
                      <a:r>
                        <a:rPr lang="es-ES" sz="1600" baseline="0" dirty="0" smtClean="0"/>
                        <a:t> el estudio de caso</a:t>
                      </a:r>
                      <a:endParaRPr lang="es-ES" sz="1600" dirty="0"/>
                    </a:p>
                  </a:txBody>
                  <a:tcPr/>
                </a:tc>
                <a:tc hMerge="1">
                  <a:txBody>
                    <a:bodyPr/>
                    <a:lstStyle/>
                    <a:p>
                      <a:endParaRPr lang="es-ES" sz="1600" dirty="0"/>
                    </a:p>
                  </a:txBody>
                  <a:tcPr/>
                </a:tc>
                <a:tc hMerge="1">
                  <a:txBody>
                    <a:bodyPr/>
                    <a:lstStyle/>
                    <a:p>
                      <a:endParaRPr lang="es-ES" sz="1600" dirty="0"/>
                    </a:p>
                  </a:txBody>
                  <a:tcPr/>
                </a:tc>
                <a:tc hMerge="1">
                  <a:txBody>
                    <a:bodyPr/>
                    <a:lstStyle/>
                    <a:p>
                      <a:endParaRPr lang="es-ES" sz="1600" dirty="0"/>
                    </a:p>
                  </a:txBody>
                  <a:tcPr/>
                </a:tc>
                <a:extLst>
                  <a:ext uri="{0D108BD9-81ED-4DB2-BD59-A6C34878D82A}">
                    <a16:rowId xmlns:a16="http://schemas.microsoft.com/office/drawing/2014/main" val="10003"/>
                  </a:ext>
                </a:extLst>
              </a:tr>
            </a:tbl>
          </a:graphicData>
        </a:graphic>
      </p:graphicFrame>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860217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810951" y="1484784"/>
            <a:ext cx="6400800" cy="50405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s-CO" sz="2800" b="1" dirty="0"/>
          </a:p>
        </p:txBody>
      </p:sp>
      <p:sp>
        <p:nvSpPr>
          <p:cNvPr id="6" name="5 Rectángulo"/>
          <p:cNvSpPr/>
          <p:nvPr/>
        </p:nvSpPr>
        <p:spPr>
          <a:xfrm>
            <a:off x="301205" y="1151961"/>
            <a:ext cx="5328592" cy="4555093"/>
          </a:xfrm>
          <a:prstGeom prst="rect">
            <a:avLst/>
          </a:prstGeom>
        </p:spPr>
        <p:txBody>
          <a:bodyPr wrap="square">
            <a:spAutoFit/>
          </a:bodyPr>
          <a:lstStyle/>
          <a:p>
            <a:pPr algn="just"/>
            <a:r>
              <a:rPr lang="es-CO" dirty="0" smtClean="0"/>
              <a:t>Una </a:t>
            </a:r>
            <a:r>
              <a:rPr lang="es-CO" dirty="0"/>
              <a:t>base de datos contiene un conjunto de elementos o hechos </a:t>
            </a:r>
            <a:r>
              <a:rPr lang="es-CO" dirty="0" smtClean="0"/>
              <a:t>relacionados acomodados </a:t>
            </a:r>
            <a:r>
              <a:rPr lang="es-CO" dirty="0"/>
              <a:t>en una estructura especifica. Es una colección de datos </a:t>
            </a:r>
            <a:r>
              <a:rPr lang="es-CO" dirty="0" smtClean="0"/>
              <a:t>persistentes que </a:t>
            </a:r>
            <a:r>
              <a:rPr lang="es-CO" dirty="0"/>
              <a:t>pueden compartirse e interrelacionarse</a:t>
            </a:r>
            <a:r>
              <a:rPr lang="es-CO" dirty="0" smtClean="0"/>
              <a:t>.</a:t>
            </a:r>
          </a:p>
          <a:p>
            <a:endParaRPr lang="es-CO" dirty="0"/>
          </a:p>
          <a:p>
            <a:r>
              <a:rPr lang="es-CO" b="1" dirty="0"/>
              <a:t>CARACTERTISTICAS DE LAS BASES DE </a:t>
            </a:r>
            <a:r>
              <a:rPr lang="es-CO" b="1" dirty="0" smtClean="0"/>
              <a:t>DATOS</a:t>
            </a:r>
          </a:p>
          <a:p>
            <a:endParaRPr lang="es-CO" dirty="0"/>
          </a:p>
          <a:p>
            <a:r>
              <a:rPr lang="es-CO" dirty="0" smtClean="0"/>
              <a:t>· </a:t>
            </a:r>
            <a:r>
              <a:rPr lang="es-CO" b="1" dirty="0"/>
              <a:t>Persistentes: </a:t>
            </a:r>
            <a:r>
              <a:rPr lang="es-CO" dirty="0"/>
              <a:t>Significa que los datos residen en un </a:t>
            </a:r>
            <a:r>
              <a:rPr lang="es-CO" dirty="0" smtClean="0"/>
              <a:t>almacenamiento estable</a:t>
            </a:r>
            <a:r>
              <a:rPr lang="es-CO" dirty="0"/>
              <a:t>, tal como un disco magnético. </a:t>
            </a:r>
            <a:endParaRPr lang="es-CO" dirty="0" smtClean="0"/>
          </a:p>
          <a:p>
            <a:endParaRPr lang="es-CO" dirty="0"/>
          </a:p>
          <a:p>
            <a:r>
              <a:rPr lang="es-CO" dirty="0" smtClean="0"/>
              <a:t>· </a:t>
            </a:r>
            <a:r>
              <a:rPr lang="es-CO" b="1" dirty="0"/>
              <a:t>Compartir: </a:t>
            </a:r>
            <a:r>
              <a:rPr lang="es-CO" dirty="0"/>
              <a:t>Significa que una base de datos puede tener múltiples usos </a:t>
            </a:r>
            <a:r>
              <a:rPr lang="es-CO" dirty="0" smtClean="0"/>
              <a:t>y usuarios</a:t>
            </a:r>
            <a:r>
              <a:rPr lang="es-CO" dirty="0"/>
              <a:t>. </a:t>
            </a:r>
            <a:endParaRPr lang="es-CO" dirty="0" smtClean="0"/>
          </a:p>
          <a:p>
            <a:endParaRPr lang="es-CO" dirty="0"/>
          </a:p>
          <a:p>
            <a:r>
              <a:rPr lang="es-CO" dirty="0" smtClean="0"/>
              <a:t>· </a:t>
            </a:r>
            <a:r>
              <a:rPr lang="es-CO" b="1" dirty="0"/>
              <a:t>Interrelación: </a:t>
            </a:r>
            <a:r>
              <a:rPr lang="es-CO" dirty="0"/>
              <a:t>Significa que los datos almacenados como </a:t>
            </a:r>
            <a:r>
              <a:rPr lang="es-CO" dirty="0" smtClean="0"/>
              <a:t>unidades separadas </a:t>
            </a:r>
            <a:r>
              <a:rPr lang="es-CO" dirty="0"/>
              <a:t>se pueden conectar para mostrar un cuadro </a:t>
            </a:r>
            <a:r>
              <a:rPr lang="es-CO" sz="2000" dirty="0" smtClean="0"/>
              <a:t>completo</a:t>
            </a:r>
            <a:endParaRPr lang="es-CO" sz="2000" dirty="0"/>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1268758"/>
            <a:ext cx="3334691" cy="4419245"/>
          </a:xfrm>
          <a:prstGeom prst="rect">
            <a:avLst/>
          </a:prstGeom>
        </p:spPr>
      </p:pic>
      <p:sp>
        <p:nvSpPr>
          <p:cNvPr id="9" name="1 Título"/>
          <p:cNvSpPr txBox="1">
            <a:spLocks/>
          </p:cNvSpPr>
          <p:nvPr/>
        </p:nvSpPr>
        <p:spPr>
          <a:xfrm>
            <a:off x="272827" y="116632"/>
            <a:ext cx="8187481" cy="1143001"/>
          </a:xfrm>
          <a:prstGeom prst="rect">
            <a:avLst/>
          </a:prstGeom>
        </p:spPr>
        <p:txBody>
          <a:bodyPr anchor="ctr"/>
          <a:lstStyle/>
          <a:p>
            <a:pPr>
              <a:defRPr/>
            </a:pPr>
            <a:r>
              <a:rPr lang="es-ES" sz="3200" b="1" dirty="0" smtClean="0">
                <a:solidFill>
                  <a:schemeClr val="accent6">
                    <a:lumMod val="75000"/>
                  </a:schemeClr>
                </a:solidFill>
                <a:ea typeface="+mj-ea"/>
              </a:rPr>
              <a:t>BASES DE DATOS</a:t>
            </a:r>
            <a:endParaRPr lang="es-ES" sz="3200" b="1" dirty="0">
              <a:solidFill>
                <a:schemeClr val="accent6">
                  <a:lumMod val="75000"/>
                </a:schemeClr>
              </a:solidFill>
              <a:ea typeface="+mj-ea"/>
            </a:endParaRPr>
          </a:p>
        </p:txBody>
      </p:sp>
      <p:cxnSp>
        <p:nvCxnSpPr>
          <p:cNvPr id="10" name="9 Conector recto"/>
          <p:cNvCxnSpPr/>
          <p:nvPr/>
        </p:nvCxnSpPr>
        <p:spPr>
          <a:xfrm>
            <a:off x="179512" y="980728"/>
            <a:ext cx="7920756" cy="0"/>
          </a:xfrm>
          <a:prstGeom prst="line">
            <a:avLst/>
          </a:prstGeom>
          <a:ln>
            <a:solidFill>
              <a:srgbClr val="277281"/>
            </a:solidFill>
          </a:ln>
        </p:spPr>
        <p:style>
          <a:lnRef idx="3">
            <a:schemeClr val="accent5"/>
          </a:lnRef>
          <a:fillRef idx="0">
            <a:schemeClr val="accent5"/>
          </a:fillRef>
          <a:effectRef idx="2">
            <a:schemeClr val="accent5"/>
          </a:effectRef>
          <a:fontRef idx="minor">
            <a:schemeClr val="tx1"/>
          </a:fontRef>
        </p:style>
      </p:cxnSp>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3434520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1.bp.blogspot.com/-EGPMABi1YlE/UTjGa2tJgeI/AAAAAAAAAA0/KASKz-UOrfw/s1600/base-de-datos-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241251"/>
            <a:ext cx="2965262" cy="2176712"/>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09261" y="1266145"/>
            <a:ext cx="4190731" cy="1200329"/>
          </a:xfrm>
          <a:prstGeom prst="rect">
            <a:avLst/>
          </a:prstGeom>
        </p:spPr>
        <p:txBody>
          <a:bodyPr wrap="square">
            <a:spAutoFit/>
          </a:bodyPr>
          <a:lstStyle/>
          <a:p>
            <a:r>
              <a:rPr lang="es-CO" sz="1200" b="1" dirty="0"/>
              <a:t>Sistemas de administración de bases de </a:t>
            </a:r>
            <a:r>
              <a:rPr lang="es-CO" sz="1200" b="1" dirty="0" smtClean="0"/>
              <a:t>datos</a:t>
            </a:r>
          </a:p>
          <a:p>
            <a:endParaRPr lang="es-CO" sz="1200" dirty="0"/>
          </a:p>
          <a:p>
            <a:pPr algn="just"/>
            <a:r>
              <a:rPr lang="es-CO" sz="1200" dirty="0" smtClean="0"/>
              <a:t>es </a:t>
            </a:r>
            <a:r>
              <a:rPr lang="es-CO" sz="1200" dirty="0"/>
              <a:t>un conjunto de componentes que soportan la creación, el uso y </a:t>
            </a:r>
            <a:r>
              <a:rPr lang="es-CO" sz="1200" dirty="0" smtClean="0"/>
              <a:t>el mantenimiento </a:t>
            </a:r>
            <a:r>
              <a:rPr lang="es-CO" sz="1200" dirty="0"/>
              <a:t>de las bases de datos. Inicialmente, los DBMS proporcionan </a:t>
            </a:r>
            <a:r>
              <a:rPr lang="es-CO" sz="1200" dirty="0" smtClean="0"/>
              <a:t>un eficiente </a:t>
            </a:r>
            <a:r>
              <a:rPr lang="es-CO" sz="1200" dirty="0"/>
              <a:t>almacenamiento y recuperación de datos. </a:t>
            </a:r>
          </a:p>
        </p:txBody>
      </p:sp>
      <p:pic>
        <p:nvPicPr>
          <p:cNvPr id="4102" name="Picture 6" descr="http://www.unalmed.edu.co/%7Emstabare/DBM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709" y="2615160"/>
            <a:ext cx="3827243" cy="3622152"/>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4356038" y="3350510"/>
            <a:ext cx="4475522" cy="2862322"/>
          </a:xfrm>
          <a:prstGeom prst="rect">
            <a:avLst/>
          </a:prstGeom>
        </p:spPr>
        <p:txBody>
          <a:bodyPr wrap="square">
            <a:spAutoFit/>
          </a:bodyPr>
          <a:lstStyle/>
          <a:p>
            <a:pPr algn="just"/>
            <a:r>
              <a:rPr lang="es-CO" sz="1200" b="1" dirty="0" smtClean="0"/>
              <a:t>Oracle: </a:t>
            </a:r>
            <a:r>
              <a:rPr lang="es-CO" sz="1200" dirty="0" smtClean="0"/>
              <a:t>el sistema de base de datos Oracle se ha convertido en el DBMS a nivel empresarial más popular en el mundo, dominando 40% de este mercado. </a:t>
            </a:r>
          </a:p>
          <a:p>
            <a:pPr algn="just"/>
            <a:endParaRPr lang="es-CO" sz="1200" dirty="0" smtClean="0"/>
          </a:p>
          <a:p>
            <a:pPr algn="just"/>
            <a:r>
              <a:rPr lang="es-CO" sz="1200" dirty="0" smtClean="0"/>
              <a:t>· </a:t>
            </a:r>
            <a:r>
              <a:rPr lang="es-CO" sz="1200" b="1" dirty="0" smtClean="0"/>
              <a:t>DB2: </a:t>
            </a:r>
            <a:r>
              <a:rPr lang="es-CO" sz="1200" dirty="0" smtClean="0"/>
              <a:t>DB2 de IBM tiene versiones que se ejecutan en Windows, Linux y distintas versiones de los sistemas operativos UNIX, además tiene el segundo lugar en popularidad con 34% de DBMS instalado. </a:t>
            </a:r>
          </a:p>
          <a:p>
            <a:pPr algn="just"/>
            <a:endParaRPr lang="es-CO" sz="1200" dirty="0" smtClean="0"/>
          </a:p>
          <a:p>
            <a:pPr algn="just"/>
            <a:r>
              <a:rPr lang="es-CO" sz="1200" dirty="0" smtClean="0"/>
              <a:t>· </a:t>
            </a:r>
            <a:r>
              <a:rPr lang="es-CO" sz="1200" b="1" dirty="0" smtClean="0"/>
              <a:t>SQL Server: </a:t>
            </a:r>
            <a:r>
              <a:rPr lang="es-CO" sz="1200" dirty="0" smtClean="0"/>
              <a:t>SQL Server de Microsoft es el DBMS ,cuenta con 11% del mercado de administración de bases de datos a nivel empresarial. </a:t>
            </a:r>
          </a:p>
          <a:p>
            <a:pPr algn="just"/>
            <a:endParaRPr lang="es-CO" sz="1200" dirty="0" smtClean="0"/>
          </a:p>
          <a:p>
            <a:pPr algn="just"/>
            <a:r>
              <a:rPr lang="es-CO" sz="1200" dirty="0" smtClean="0"/>
              <a:t>· </a:t>
            </a:r>
            <a:r>
              <a:rPr lang="es-CO" sz="1200" b="1" dirty="0" smtClean="0"/>
              <a:t>MYSQL: </a:t>
            </a:r>
            <a:r>
              <a:rPr lang="es-CO" sz="1200" dirty="0" err="1" smtClean="0"/>
              <a:t>MySQL</a:t>
            </a:r>
            <a:r>
              <a:rPr lang="es-CO" sz="1200" dirty="0" smtClean="0"/>
              <a:t> es el DBMS empresarial más popular entre la comunidad de (código abierto).. Además, una razón importante por la que muchas empresas utilizan </a:t>
            </a:r>
            <a:r>
              <a:rPr lang="es-CO" sz="1200" dirty="0" err="1" smtClean="0"/>
              <a:t>MySQL</a:t>
            </a:r>
            <a:r>
              <a:rPr lang="es-CO" sz="1200" dirty="0" smtClean="0"/>
              <a:t> Server es el costo. </a:t>
            </a:r>
            <a:endParaRPr lang="es-CO" sz="1200" dirty="0"/>
          </a:p>
        </p:txBody>
      </p:sp>
      <p:sp>
        <p:nvSpPr>
          <p:cNvPr id="11" name="1 Título"/>
          <p:cNvSpPr txBox="1">
            <a:spLocks/>
          </p:cNvSpPr>
          <p:nvPr/>
        </p:nvSpPr>
        <p:spPr>
          <a:xfrm>
            <a:off x="539552" y="53751"/>
            <a:ext cx="8187481" cy="1143001"/>
          </a:xfrm>
          <a:prstGeom prst="rect">
            <a:avLst/>
          </a:prstGeom>
        </p:spPr>
        <p:txBody>
          <a:bodyPr anchor="ctr"/>
          <a:lstStyle/>
          <a:p>
            <a:pPr>
              <a:defRPr/>
            </a:pPr>
            <a:r>
              <a:rPr lang="es-ES" sz="3200" b="1" dirty="0" smtClean="0">
                <a:solidFill>
                  <a:schemeClr val="accent6">
                    <a:lumMod val="75000"/>
                  </a:schemeClr>
                </a:solidFill>
                <a:ea typeface="+mj-ea"/>
              </a:rPr>
              <a:t>BASES DE DATOS</a:t>
            </a:r>
            <a:endParaRPr lang="es-ES" sz="3200" b="1" dirty="0">
              <a:solidFill>
                <a:schemeClr val="accent6">
                  <a:lumMod val="75000"/>
                </a:schemeClr>
              </a:solidFill>
              <a:ea typeface="+mj-ea"/>
            </a:endParaRPr>
          </a:p>
        </p:txBody>
      </p:sp>
      <p:cxnSp>
        <p:nvCxnSpPr>
          <p:cNvPr id="12" name="11 Conector recto"/>
          <p:cNvCxnSpPr/>
          <p:nvPr/>
        </p:nvCxnSpPr>
        <p:spPr>
          <a:xfrm>
            <a:off x="395660" y="1124744"/>
            <a:ext cx="7920756" cy="0"/>
          </a:xfrm>
          <a:prstGeom prst="line">
            <a:avLst/>
          </a:prstGeom>
          <a:ln>
            <a:solidFill>
              <a:srgbClr val="277281"/>
            </a:solidFill>
          </a:ln>
        </p:spPr>
        <p:style>
          <a:lnRef idx="3">
            <a:schemeClr val="accent5"/>
          </a:lnRef>
          <a:fillRef idx="0">
            <a:schemeClr val="accent5"/>
          </a:fillRef>
          <a:effectRef idx="2">
            <a:schemeClr val="accent5"/>
          </a:effectRef>
          <a:fontRef idx="minor">
            <a:schemeClr val="tx1"/>
          </a:fontRef>
        </p:style>
      </p:cxnSp>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1045523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3292" y="2183899"/>
            <a:ext cx="4104484" cy="2590534"/>
          </a:xfrm>
          <a:prstGeom prst="rect">
            <a:avLst/>
          </a:prstGeom>
        </p:spPr>
      </p:pic>
      <p:sp>
        <p:nvSpPr>
          <p:cNvPr id="4" name="2 Subtítulo"/>
          <p:cNvSpPr txBox="1">
            <a:spLocks/>
          </p:cNvSpPr>
          <p:nvPr/>
        </p:nvSpPr>
        <p:spPr>
          <a:xfrm>
            <a:off x="683568" y="980728"/>
            <a:ext cx="6400800" cy="50405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s-CO" sz="2800" b="1" dirty="0"/>
          </a:p>
        </p:txBody>
      </p:sp>
      <p:sp>
        <p:nvSpPr>
          <p:cNvPr id="5" name="4 CuadroTexto"/>
          <p:cNvSpPr txBox="1"/>
          <p:nvPr/>
        </p:nvSpPr>
        <p:spPr>
          <a:xfrm>
            <a:off x="323528" y="1232397"/>
            <a:ext cx="4824536" cy="5047536"/>
          </a:xfrm>
          <a:prstGeom prst="rect">
            <a:avLst/>
          </a:prstGeom>
          <a:noFill/>
          <a:ln>
            <a:solidFill>
              <a:schemeClr val="accent1"/>
            </a:solidFill>
          </a:ln>
        </p:spPr>
        <p:txBody>
          <a:bodyPr wrap="square" rtlCol="0">
            <a:spAutoFit/>
          </a:bodyPr>
          <a:lstStyle/>
          <a:p>
            <a:r>
              <a:rPr lang="es-CO" sz="1400" b="1" dirty="0" smtClean="0"/>
              <a:t>El </a:t>
            </a:r>
            <a:r>
              <a:rPr lang="es-CO" sz="1400" b="1" dirty="0"/>
              <a:t>modelo de </a:t>
            </a:r>
            <a:r>
              <a:rPr lang="es-CO" sz="1400" b="1" dirty="0" smtClean="0"/>
              <a:t>datos</a:t>
            </a:r>
          </a:p>
          <a:p>
            <a:endParaRPr lang="es-CO" sz="1400" dirty="0"/>
          </a:p>
          <a:p>
            <a:r>
              <a:rPr lang="es-CO" sz="1400" dirty="0" smtClean="0"/>
              <a:t>Es </a:t>
            </a:r>
            <a:r>
              <a:rPr lang="es-CO" sz="1400" dirty="0"/>
              <a:t>una herramienta que se compone, por una parte</a:t>
            </a:r>
            <a:r>
              <a:rPr lang="es-CO" sz="1400" dirty="0" smtClean="0"/>
              <a:t>, de </a:t>
            </a:r>
            <a:r>
              <a:rPr lang="es-CO" sz="1400" dirty="0"/>
              <a:t>un formalismo que describa los datos y, por otra, de un conjunto </a:t>
            </a:r>
            <a:r>
              <a:rPr lang="es-CO" sz="1400" dirty="0" smtClean="0"/>
              <a:t>de operaciones </a:t>
            </a:r>
            <a:r>
              <a:rPr lang="es-CO" sz="1400" dirty="0"/>
              <a:t>que permitan manipularlos. Además, se puede adicionar un </a:t>
            </a:r>
            <a:r>
              <a:rPr lang="es-CO" sz="1400" dirty="0" smtClean="0"/>
              <a:t>tercer componente </a:t>
            </a:r>
            <a:r>
              <a:rPr lang="es-CO" sz="1400" dirty="0"/>
              <a:t>y es el referente al conjunto de reglas que mantienen la integridad </a:t>
            </a:r>
            <a:r>
              <a:rPr lang="es-CO" sz="1400" dirty="0" smtClean="0"/>
              <a:t>de los </a:t>
            </a:r>
            <a:r>
              <a:rPr lang="es-CO" sz="1400" dirty="0"/>
              <a:t>datos, es decir, que permiten verificar cuales datos son válidos dentro de </a:t>
            </a:r>
            <a:r>
              <a:rPr lang="es-CO" sz="1400" dirty="0" smtClean="0"/>
              <a:t>un sistema </a:t>
            </a:r>
            <a:r>
              <a:rPr lang="es-CO" sz="1400" dirty="0"/>
              <a:t>y cuáles deben ser rechazados</a:t>
            </a:r>
            <a:r>
              <a:rPr lang="es-CO" sz="1400" dirty="0" smtClean="0"/>
              <a:t>.  </a:t>
            </a:r>
          </a:p>
          <a:p>
            <a:endParaRPr lang="es-CO" sz="1400" b="1" dirty="0" smtClean="0"/>
          </a:p>
          <a:p>
            <a:r>
              <a:rPr lang="es-CO" sz="1400" b="1" dirty="0" smtClean="0"/>
              <a:t>Modelos </a:t>
            </a:r>
            <a:r>
              <a:rPr lang="es-CO" sz="1400" b="1" dirty="0"/>
              <a:t>lógicos basados en </a:t>
            </a:r>
            <a:r>
              <a:rPr lang="es-CO" sz="1400" b="1" dirty="0" smtClean="0"/>
              <a:t>objetos</a:t>
            </a:r>
          </a:p>
          <a:p>
            <a:endParaRPr lang="es-CO" sz="1400" b="1" dirty="0" smtClean="0"/>
          </a:p>
          <a:p>
            <a:endParaRPr lang="es-CO" sz="1400" dirty="0" smtClean="0"/>
          </a:p>
          <a:p>
            <a:r>
              <a:rPr lang="es-CO" sz="1400" dirty="0" smtClean="0"/>
              <a:t>Los </a:t>
            </a:r>
            <a:r>
              <a:rPr lang="es-CO" sz="1400" dirty="0"/>
              <a:t>modelos lógicos basados en objetos se utilizan para describir los datos en </a:t>
            </a:r>
            <a:r>
              <a:rPr lang="es-CO" sz="1400" dirty="0" smtClean="0"/>
              <a:t>los niveles </a:t>
            </a:r>
            <a:r>
              <a:rPr lang="es-CO" sz="1400" dirty="0"/>
              <a:t>conceptual y de visión. Se caracterizan por el hecho de que permiten </a:t>
            </a:r>
            <a:r>
              <a:rPr lang="es-CO" sz="1400" dirty="0" smtClean="0"/>
              <a:t>una estructuración </a:t>
            </a:r>
            <a:r>
              <a:rPr lang="es-CO" sz="1400" dirty="0"/>
              <a:t>bastante flexible y hacen posible especificar claramente </a:t>
            </a:r>
            <a:r>
              <a:rPr lang="es-CO" sz="1400" dirty="0" smtClean="0"/>
              <a:t>las limitaciones </a:t>
            </a:r>
            <a:r>
              <a:rPr lang="es-CO" sz="1400" dirty="0"/>
              <a:t>de los datos. Algunos de los más conocidos son</a:t>
            </a:r>
            <a:r>
              <a:rPr lang="es-CO" sz="1400" dirty="0" smtClean="0"/>
              <a:t>:</a:t>
            </a:r>
          </a:p>
          <a:p>
            <a:endParaRPr lang="es-CO" sz="1400" b="1" dirty="0"/>
          </a:p>
          <a:p>
            <a:r>
              <a:rPr lang="es-CO" sz="1400" b="1" dirty="0"/>
              <a:t>· El modelo entidad – relación</a:t>
            </a:r>
          </a:p>
          <a:p>
            <a:r>
              <a:rPr lang="es-CO" sz="1400" dirty="0"/>
              <a:t>· El modelo binario</a:t>
            </a:r>
          </a:p>
          <a:p>
            <a:r>
              <a:rPr lang="es-CO" sz="1400" dirty="0"/>
              <a:t>· El modelo semántico de datos</a:t>
            </a:r>
          </a:p>
          <a:p>
            <a:r>
              <a:rPr lang="es-CO" sz="1400" dirty="0"/>
              <a:t>· El modelo </a:t>
            </a:r>
            <a:r>
              <a:rPr lang="es-CO" sz="1400" dirty="0" err="1" smtClean="0"/>
              <a:t>infológico</a:t>
            </a:r>
            <a:endParaRPr lang="es-CO" sz="1400" dirty="0"/>
          </a:p>
        </p:txBody>
      </p:sp>
      <p:sp>
        <p:nvSpPr>
          <p:cNvPr id="10" name="1 Título"/>
          <p:cNvSpPr txBox="1">
            <a:spLocks/>
          </p:cNvSpPr>
          <p:nvPr/>
        </p:nvSpPr>
        <p:spPr>
          <a:xfrm>
            <a:off x="539552" y="53751"/>
            <a:ext cx="8187481" cy="1143001"/>
          </a:xfrm>
          <a:prstGeom prst="rect">
            <a:avLst/>
          </a:prstGeom>
        </p:spPr>
        <p:txBody>
          <a:bodyPr anchor="ctr"/>
          <a:lstStyle/>
          <a:p>
            <a:pPr>
              <a:defRPr/>
            </a:pPr>
            <a:r>
              <a:rPr lang="es-ES" sz="3200" b="1" dirty="0" smtClean="0">
                <a:solidFill>
                  <a:schemeClr val="accent6">
                    <a:lumMod val="75000"/>
                  </a:schemeClr>
                </a:solidFill>
                <a:ea typeface="+mj-ea"/>
              </a:rPr>
              <a:t>BASES DE DATOS</a:t>
            </a:r>
            <a:endParaRPr lang="es-ES" sz="3200" b="1" dirty="0">
              <a:solidFill>
                <a:schemeClr val="accent6">
                  <a:lumMod val="75000"/>
                </a:schemeClr>
              </a:solidFill>
              <a:ea typeface="+mj-ea"/>
            </a:endParaRPr>
          </a:p>
        </p:txBody>
      </p:sp>
      <p:cxnSp>
        <p:nvCxnSpPr>
          <p:cNvPr id="11" name="10 Conector recto"/>
          <p:cNvCxnSpPr/>
          <p:nvPr/>
        </p:nvCxnSpPr>
        <p:spPr>
          <a:xfrm>
            <a:off x="395660" y="1124744"/>
            <a:ext cx="7920756" cy="0"/>
          </a:xfrm>
          <a:prstGeom prst="line">
            <a:avLst/>
          </a:prstGeom>
          <a:ln>
            <a:solidFill>
              <a:srgbClr val="277281"/>
            </a:solidFill>
          </a:ln>
        </p:spPr>
        <p:style>
          <a:lnRef idx="3">
            <a:schemeClr val="accent5"/>
          </a:lnRef>
          <a:fillRef idx="0">
            <a:schemeClr val="accent5"/>
          </a:fillRef>
          <a:effectRef idx="2">
            <a:schemeClr val="accent5"/>
          </a:effectRef>
          <a:fontRef idx="minor">
            <a:schemeClr val="tx1"/>
          </a:fontRef>
        </p:style>
      </p:cxnSp>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3326784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810951" y="1484784"/>
            <a:ext cx="6400800" cy="50405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s-CO" sz="2800" b="1" dirty="0"/>
          </a:p>
        </p:txBody>
      </p:sp>
      <p:sp>
        <p:nvSpPr>
          <p:cNvPr id="5" name="4 CuadroTexto"/>
          <p:cNvSpPr txBox="1"/>
          <p:nvPr/>
        </p:nvSpPr>
        <p:spPr>
          <a:xfrm>
            <a:off x="395536" y="1948463"/>
            <a:ext cx="3096344" cy="2292935"/>
          </a:xfrm>
          <a:prstGeom prst="rect">
            <a:avLst/>
          </a:prstGeom>
          <a:noFill/>
        </p:spPr>
        <p:txBody>
          <a:bodyPr wrap="square" rtlCol="0">
            <a:spAutoFit/>
          </a:bodyPr>
          <a:lstStyle/>
          <a:p>
            <a:r>
              <a:rPr lang="es-CO" sz="1100" b="1" dirty="0" smtClean="0"/>
              <a:t>Entidad</a:t>
            </a:r>
            <a:endParaRPr lang="es-CO" sz="1100" dirty="0" smtClean="0"/>
          </a:p>
          <a:p>
            <a:r>
              <a:rPr lang="es-CO" sz="1100" dirty="0" smtClean="0"/>
              <a:t> </a:t>
            </a:r>
          </a:p>
          <a:p>
            <a:r>
              <a:rPr lang="es-CO" sz="1100" b="1" dirty="0" smtClean="0"/>
              <a:t>Asociación</a:t>
            </a:r>
          </a:p>
          <a:p>
            <a:r>
              <a:rPr lang="es-CO" sz="1100" dirty="0" smtClean="0"/>
              <a:t> </a:t>
            </a:r>
          </a:p>
          <a:p>
            <a:r>
              <a:rPr lang="es-CO" sz="1100" b="1" dirty="0" smtClean="0"/>
              <a:t>Clases de relaciones</a:t>
            </a:r>
          </a:p>
          <a:p>
            <a:endParaRPr lang="es-CO" sz="1100" b="1" dirty="0" smtClean="0"/>
          </a:p>
          <a:p>
            <a:r>
              <a:rPr lang="es-CO" sz="1100" dirty="0" smtClean="0"/>
              <a:t>En la máxima se encuentran las siguientes relaciones:</a:t>
            </a:r>
          </a:p>
          <a:p>
            <a:endParaRPr lang="es-CO" sz="1100" dirty="0" smtClean="0"/>
          </a:p>
          <a:p>
            <a:pPr marL="228600" indent="-228600">
              <a:buAutoNum type="alphaLcPeriod"/>
            </a:pPr>
            <a:r>
              <a:rPr lang="es-CO" sz="1100" b="1" dirty="0" smtClean="0"/>
              <a:t>Relación uno a uno (1:1) </a:t>
            </a:r>
          </a:p>
          <a:p>
            <a:pPr marL="228600" indent="-228600">
              <a:buAutoNum type="alphaLcPeriod"/>
            </a:pPr>
            <a:r>
              <a:rPr lang="es-CO" sz="1100" b="1" dirty="0" smtClean="0"/>
              <a:t>b. Relación uno a muchos (1:N )   </a:t>
            </a:r>
          </a:p>
          <a:p>
            <a:r>
              <a:rPr lang="es-CO" sz="1100" b="1" dirty="0" smtClean="0"/>
              <a:t>c. Relación muchos a muchos (M:N</a:t>
            </a:r>
          </a:p>
          <a:p>
            <a:endParaRPr lang="es-CO" sz="1100" dirty="0" smtClean="0"/>
          </a:p>
        </p:txBody>
      </p:sp>
      <p:pic>
        <p:nvPicPr>
          <p:cNvPr id="8" name="Picture 2" descr="http://elies.rediris.es/elies9/fig5-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245096"/>
            <a:ext cx="5487914" cy="4183856"/>
          </a:xfrm>
          <a:prstGeom prst="rect">
            <a:avLst/>
          </a:prstGeom>
          <a:noFill/>
          <a:extLst>
            <a:ext uri="{909E8E84-426E-40DD-AFC4-6F175D3DCCD1}">
              <a14:hiddenFill xmlns:a14="http://schemas.microsoft.com/office/drawing/2010/main">
                <a:solidFill>
                  <a:srgbClr val="FFFFFF"/>
                </a:solidFill>
              </a14:hiddenFill>
            </a:ext>
          </a:extLst>
        </p:spPr>
      </p:pic>
      <p:sp>
        <p:nvSpPr>
          <p:cNvPr id="10" name="2 Subtítulo"/>
          <p:cNvSpPr txBox="1">
            <a:spLocks/>
          </p:cNvSpPr>
          <p:nvPr/>
        </p:nvSpPr>
        <p:spPr>
          <a:xfrm>
            <a:off x="323528" y="548680"/>
            <a:ext cx="2160240" cy="432048"/>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2800" b="1" dirty="0" smtClean="0">
                <a:solidFill>
                  <a:schemeClr val="tx1"/>
                </a:solidFill>
              </a:rPr>
              <a:t>BASES DE DATOS</a:t>
            </a:r>
            <a:endParaRPr lang="es-CO" sz="2800" b="1" dirty="0">
              <a:solidFill>
                <a:schemeClr val="tx1"/>
              </a:solidFill>
            </a:endParaRPr>
          </a:p>
        </p:txBody>
      </p:sp>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249364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30906" y="71414"/>
            <a:ext cx="6229326" cy="1727796"/>
          </a:xfrm>
          <a:prstGeom prst="rect">
            <a:avLst/>
          </a:prstGeom>
        </p:spPr>
        <p:txBody>
          <a:bodyPr/>
          <a:lstStyle/>
          <a:p>
            <a:pPr>
              <a:defRPr/>
            </a:pPr>
            <a:r>
              <a:rPr lang="es-CO" sz="3600" b="1" dirty="0" smtClean="0">
                <a:solidFill>
                  <a:schemeClr val="accent6">
                    <a:lumMod val="75000"/>
                  </a:schemeClr>
                </a:solidFill>
                <a:ea typeface="+mj-ea"/>
              </a:rPr>
              <a:t>Actividad  3:</a:t>
            </a:r>
            <a:endParaRPr lang="es-ES" sz="3600" b="1" dirty="0">
              <a:solidFill>
                <a:schemeClr val="accent6">
                  <a:lumMod val="75000"/>
                </a:schemeClr>
              </a:solidFill>
              <a:ea typeface="+mj-ea"/>
            </a:endParaRPr>
          </a:p>
        </p:txBody>
      </p:sp>
      <p:sp>
        <p:nvSpPr>
          <p:cNvPr id="16" name="15 Rectángulo"/>
          <p:cNvSpPr/>
          <p:nvPr/>
        </p:nvSpPr>
        <p:spPr>
          <a:xfrm>
            <a:off x="1071538" y="1071546"/>
            <a:ext cx="7867704" cy="4493538"/>
          </a:xfrm>
          <a:prstGeom prst="rect">
            <a:avLst/>
          </a:prstGeom>
          <a:solidFill>
            <a:srgbClr val="FFC000"/>
          </a:solidFill>
        </p:spPr>
        <p:txBody>
          <a:bodyPr wrap="square">
            <a:spAutoFit/>
          </a:bodyPr>
          <a:lstStyle/>
          <a:p>
            <a:pPr algn="just"/>
            <a:r>
              <a:rPr lang="es-ES" dirty="0" smtClean="0"/>
              <a:t>Rayo </a:t>
            </a:r>
            <a:r>
              <a:rPr lang="es-ES" dirty="0" err="1" smtClean="0"/>
              <a:t>Ltda</a:t>
            </a:r>
            <a:r>
              <a:rPr lang="es-ES" dirty="0" smtClean="0"/>
              <a:t>, la empresa abordada en el caso de estudio, requiere una aplicación para  dispositivos móviles, que le permita asignar los sobres a los mensajeros y al finalizar el día se descargue la información de las entregas. Diligencie la siguiente tabla y  concluya sobre qué lenguaje o lenguajes de programación sugeriría:</a:t>
            </a:r>
          </a:p>
          <a:p>
            <a:pPr algn="just"/>
            <a:endParaRPr lang="es-ES" dirty="0" smtClean="0"/>
          </a:p>
          <a:p>
            <a:pPr algn="just"/>
            <a:endParaRPr lang="es-ES" dirty="0" smtClean="0"/>
          </a:p>
          <a:p>
            <a:pPr algn="just"/>
            <a:endParaRPr lang="es-ES" dirty="0" smtClean="0"/>
          </a:p>
          <a:p>
            <a:pPr algn="just"/>
            <a:endParaRPr lang="es-ES" dirty="0" smtClean="0"/>
          </a:p>
          <a:p>
            <a:pPr algn="just"/>
            <a:endParaRPr lang="es-ES" dirty="0" smtClean="0"/>
          </a:p>
          <a:p>
            <a:pPr algn="just"/>
            <a:endParaRPr lang="es-ES" dirty="0" smtClean="0"/>
          </a:p>
          <a:p>
            <a:pPr algn="just"/>
            <a:endParaRPr lang="es-ES" dirty="0"/>
          </a:p>
          <a:p>
            <a:pPr algn="just"/>
            <a:endParaRPr lang="es-ES" sz="2600" dirty="0"/>
          </a:p>
          <a:p>
            <a:pPr algn="just"/>
            <a:endParaRPr lang="es-ES" sz="2600" dirty="0" smtClean="0"/>
          </a:p>
          <a:p>
            <a:pPr algn="just"/>
            <a:r>
              <a:rPr lang="es-ES" dirty="0" smtClean="0"/>
              <a:t>Una </a:t>
            </a:r>
            <a:r>
              <a:rPr lang="es-ES" dirty="0"/>
              <a:t>vez diligencie la tabla </a:t>
            </a:r>
            <a:r>
              <a:rPr lang="es-ES" dirty="0" smtClean="0"/>
              <a:t>publíquela </a:t>
            </a:r>
            <a:r>
              <a:rPr lang="es-ES" dirty="0"/>
              <a:t>en el </a:t>
            </a:r>
            <a:r>
              <a:rPr lang="es-ES" dirty="0" smtClean="0"/>
              <a:t>e-portafolio disponible en el entorno de evaluación y seguimiento</a:t>
            </a:r>
            <a:endParaRPr lang="es-ES" dirty="0"/>
          </a:p>
        </p:txBody>
      </p:sp>
      <p:graphicFrame>
        <p:nvGraphicFramePr>
          <p:cNvPr id="6" name="5 Tabla"/>
          <p:cNvGraphicFramePr>
            <a:graphicFrameLocks noGrp="1"/>
          </p:cNvGraphicFramePr>
          <p:nvPr/>
        </p:nvGraphicFramePr>
        <p:xfrm>
          <a:off x="1214414" y="2357429"/>
          <a:ext cx="7358113" cy="2398491"/>
        </p:xfrm>
        <a:graphic>
          <a:graphicData uri="http://schemas.openxmlformats.org/drawingml/2006/table">
            <a:tbl>
              <a:tblPr firstRow="1" bandRow="1">
                <a:tableStyleId>{5C22544A-7EE6-4342-B048-85BDC9FD1C3A}</a:tableStyleId>
              </a:tblPr>
              <a:tblGrid>
                <a:gridCol w="2000264">
                  <a:extLst>
                    <a:ext uri="{9D8B030D-6E8A-4147-A177-3AD203B41FA5}">
                      <a16:colId xmlns:a16="http://schemas.microsoft.com/office/drawing/2014/main" val="20000"/>
                    </a:ext>
                  </a:extLst>
                </a:gridCol>
                <a:gridCol w="1428760">
                  <a:extLst>
                    <a:ext uri="{9D8B030D-6E8A-4147-A177-3AD203B41FA5}">
                      <a16:colId xmlns:a16="http://schemas.microsoft.com/office/drawing/2014/main" val="20001"/>
                    </a:ext>
                  </a:extLst>
                </a:gridCol>
                <a:gridCol w="1861810">
                  <a:extLst>
                    <a:ext uri="{9D8B030D-6E8A-4147-A177-3AD203B41FA5}">
                      <a16:colId xmlns:a16="http://schemas.microsoft.com/office/drawing/2014/main" val="20002"/>
                    </a:ext>
                  </a:extLst>
                </a:gridCol>
                <a:gridCol w="2067279">
                  <a:extLst>
                    <a:ext uri="{9D8B030D-6E8A-4147-A177-3AD203B41FA5}">
                      <a16:colId xmlns:a16="http://schemas.microsoft.com/office/drawing/2014/main" val="20003"/>
                    </a:ext>
                  </a:extLst>
                </a:gridCol>
              </a:tblGrid>
              <a:tr h="5380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Lenguaje</a:t>
                      </a:r>
                      <a:r>
                        <a:rPr lang="es-ES" sz="1600" baseline="0" dirty="0" smtClean="0"/>
                        <a:t> de programación</a:t>
                      </a:r>
                      <a:endParaRPr lang="es-ES" sz="1600" dirty="0"/>
                    </a:p>
                  </a:txBody>
                  <a:tcPr/>
                </a:tc>
                <a:tc>
                  <a:txBody>
                    <a:bodyPr/>
                    <a:lstStyle/>
                    <a:p>
                      <a:pPr algn="ctr"/>
                      <a:r>
                        <a:rPr lang="es-ES" sz="1600" dirty="0" smtClean="0"/>
                        <a:t>Características</a:t>
                      </a:r>
                      <a:endParaRPr lang="es-ES" sz="1600" dirty="0"/>
                    </a:p>
                  </a:txBody>
                  <a:tcPr/>
                </a:tc>
                <a:tc>
                  <a:txBody>
                    <a:bodyPr/>
                    <a:lstStyle/>
                    <a:p>
                      <a:pPr algn="ctr"/>
                      <a:r>
                        <a:rPr lang="es-ES" sz="1600" dirty="0" smtClean="0"/>
                        <a:t>Usos</a:t>
                      </a:r>
                      <a:endParaRPr lang="es-ES" sz="1600" dirty="0"/>
                    </a:p>
                  </a:txBody>
                  <a:tcPr/>
                </a:tc>
                <a:tc>
                  <a:txBody>
                    <a:bodyPr/>
                    <a:lstStyle/>
                    <a:p>
                      <a:pPr algn="ctr"/>
                      <a:r>
                        <a:rPr lang="es-ES" sz="1600" dirty="0" smtClean="0"/>
                        <a:t>Ventajas</a:t>
                      </a:r>
                      <a:endParaRPr lang="es-ES" sz="1600" dirty="0"/>
                    </a:p>
                  </a:txBody>
                  <a:tcPr/>
                </a:tc>
                <a:extLst>
                  <a:ext uri="{0D108BD9-81ED-4DB2-BD59-A6C34878D82A}">
                    <a16:rowId xmlns:a16="http://schemas.microsoft.com/office/drawing/2014/main" val="10000"/>
                  </a:ext>
                </a:extLst>
              </a:tr>
              <a:tr h="457555">
                <a:tc>
                  <a:txBody>
                    <a:bodyPr/>
                    <a:lstStyle/>
                    <a:p>
                      <a:endParaRPr lang="es-ES" sz="12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extLst>
                  <a:ext uri="{0D108BD9-81ED-4DB2-BD59-A6C34878D82A}">
                    <a16:rowId xmlns:a16="http://schemas.microsoft.com/office/drawing/2014/main" val="10001"/>
                  </a:ext>
                </a:extLst>
              </a:tr>
              <a:tr h="680908">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extLst>
                  <a:ext uri="{0D108BD9-81ED-4DB2-BD59-A6C34878D82A}">
                    <a16:rowId xmlns:a16="http://schemas.microsoft.com/office/drawing/2014/main" val="10002"/>
                  </a:ext>
                </a:extLst>
              </a:tr>
              <a:tr h="680908">
                <a:tc gridSpan="4">
                  <a:txBody>
                    <a:bodyPr/>
                    <a:lstStyle/>
                    <a:p>
                      <a:r>
                        <a:rPr lang="es-ES" sz="1600" dirty="0" smtClean="0"/>
                        <a:t>Lenguaje(s) de programación sugeridos para</a:t>
                      </a:r>
                      <a:r>
                        <a:rPr lang="es-ES" sz="1600" baseline="0" dirty="0" smtClean="0"/>
                        <a:t> el estudio de caso</a:t>
                      </a:r>
                      <a:endParaRPr lang="es-ES" sz="1600" dirty="0"/>
                    </a:p>
                  </a:txBody>
                  <a:tcPr/>
                </a:tc>
                <a:tc hMerge="1">
                  <a:txBody>
                    <a:bodyPr/>
                    <a:lstStyle/>
                    <a:p>
                      <a:endParaRPr lang="es-ES" sz="1600" dirty="0"/>
                    </a:p>
                  </a:txBody>
                  <a:tcPr/>
                </a:tc>
                <a:tc hMerge="1">
                  <a:txBody>
                    <a:bodyPr/>
                    <a:lstStyle/>
                    <a:p>
                      <a:endParaRPr lang="es-ES" sz="1600" dirty="0"/>
                    </a:p>
                  </a:txBody>
                  <a:tcPr/>
                </a:tc>
                <a:tc hMerge="1">
                  <a:txBody>
                    <a:bodyPr/>
                    <a:lstStyle/>
                    <a:p>
                      <a:endParaRPr lang="es-ES" sz="1600" dirty="0"/>
                    </a:p>
                  </a:txBody>
                  <a:tcPr/>
                </a:tc>
                <a:extLst>
                  <a:ext uri="{0D108BD9-81ED-4DB2-BD59-A6C34878D82A}">
                    <a16:rowId xmlns:a16="http://schemas.microsoft.com/office/drawing/2014/main" val="10003"/>
                  </a:ext>
                </a:extLst>
              </a:tr>
            </a:tbl>
          </a:graphicData>
        </a:graphic>
      </p:graphicFrame>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860217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00230" y="0"/>
            <a:ext cx="7772400" cy="576064"/>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4400" b="1" i="1" u="none" strike="noStrike" kern="1200" cap="none" spc="0" normalizeH="0" baseline="0" noProof="0" dirty="0" smtClean="0">
                <a:ln>
                  <a:noFill/>
                </a:ln>
                <a:solidFill>
                  <a:schemeClr val="tx1"/>
                </a:solidFill>
                <a:effectLst/>
                <a:uLnTx/>
                <a:uFillTx/>
                <a:latin typeface="+mj-lt"/>
                <a:ea typeface="+mj-ea"/>
                <a:cs typeface="+mj-cs"/>
              </a:rPr>
              <a:t>SOFTWARE</a:t>
            </a:r>
            <a:endParaRPr kumimoji="0" lang="es-CO"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2 Subtítulo"/>
          <p:cNvSpPr txBox="1">
            <a:spLocks/>
          </p:cNvSpPr>
          <p:nvPr/>
        </p:nvSpPr>
        <p:spPr>
          <a:xfrm>
            <a:off x="810951" y="1484784"/>
            <a:ext cx="6400800" cy="50405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s-CO" sz="2800" b="1" dirty="0"/>
          </a:p>
        </p:txBody>
      </p:sp>
      <p:sp>
        <p:nvSpPr>
          <p:cNvPr id="9" name="8 CuadroTexto"/>
          <p:cNvSpPr txBox="1"/>
          <p:nvPr/>
        </p:nvSpPr>
        <p:spPr>
          <a:xfrm>
            <a:off x="194793" y="987872"/>
            <a:ext cx="2288975" cy="6186309"/>
          </a:xfrm>
          <a:prstGeom prst="rect">
            <a:avLst/>
          </a:prstGeom>
          <a:noFill/>
        </p:spPr>
        <p:txBody>
          <a:bodyPr wrap="square" rtlCol="0">
            <a:spAutoFit/>
          </a:bodyPr>
          <a:lstStyle/>
          <a:p>
            <a:r>
              <a:rPr lang="es-CO" sz="1100" b="1" dirty="0" smtClean="0"/>
              <a:t>Modelos lógicos basados en registros</a:t>
            </a:r>
          </a:p>
          <a:p>
            <a:endParaRPr lang="es-CO" sz="1100" dirty="0" smtClean="0"/>
          </a:p>
          <a:p>
            <a:pPr algn="just"/>
            <a:r>
              <a:rPr lang="es-CO" sz="1100" dirty="0" smtClean="0"/>
              <a:t>Los modelos lógicos basados en registros se utilizan para describir los datos en los niveles conceptual y de visión. estos modelos sirven para especificar tanto la estructura lógica general de la base de datos como una descripción en un nivel más alto de una implantación. Se encuentran tres modelos de datos que han tenido la más amplia aceptación:</a:t>
            </a:r>
          </a:p>
          <a:p>
            <a:pPr algn="just"/>
            <a:endParaRPr lang="es-CO" sz="1100" dirty="0" smtClean="0"/>
          </a:p>
          <a:p>
            <a:pPr algn="just"/>
            <a:endParaRPr lang="es-CO" sz="1100" dirty="0" smtClean="0"/>
          </a:p>
          <a:p>
            <a:pPr algn="just"/>
            <a:r>
              <a:rPr lang="es-CO" sz="1100" dirty="0" smtClean="0"/>
              <a:t>· </a:t>
            </a:r>
            <a:r>
              <a:rPr lang="es-CO" sz="1100" b="1" dirty="0" smtClean="0"/>
              <a:t>Modelo relacional: </a:t>
            </a:r>
            <a:r>
              <a:rPr lang="es-CO" sz="1100" dirty="0" smtClean="0"/>
              <a:t>Los datos y las relaciones entre los datos se representan por medio de una serie de tablas.</a:t>
            </a:r>
          </a:p>
          <a:p>
            <a:pPr algn="just"/>
            <a:endParaRPr lang="es-CO" sz="1100" dirty="0" smtClean="0"/>
          </a:p>
          <a:p>
            <a:pPr algn="just"/>
            <a:endParaRPr lang="es-CO" sz="1100" dirty="0" smtClean="0"/>
          </a:p>
          <a:p>
            <a:pPr algn="just"/>
            <a:r>
              <a:rPr lang="es-CO" sz="1100" dirty="0" smtClean="0"/>
              <a:t>· </a:t>
            </a:r>
            <a:r>
              <a:rPr lang="es-CO" sz="1100" b="1" dirty="0" smtClean="0"/>
              <a:t>Modelo de red: </a:t>
            </a:r>
            <a:r>
              <a:rPr lang="es-CO" sz="1100" dirty="0" smtClean="0"/>
              <a:t>Los datos en el modelo de red se representan por medio de conjuntos de registros y las relaciones entre los datos se representan con ligas</a:t>
            </a:r>
          </a:p>
          <a:p>
            <a:pPr algn="just"/>
            <a:endParaRPr lang="es-CO" sz="1100" dirty="0" smtClean="0"/>
          </a:p>
          <a:p>
            <a:pPr algn="just"/>
            <a:endParaRPr lang="es-CO" sz="1100" dirty="0" smtClean="0"/>
          </a:p>
          <a:p>
            <a:pPr algn="just"/>
            <a:r>
              <a:rPr lang="es-CO" sz="1100" dirty="0" smtClean="0"/>
              <a:t>· </a:t>
            </a:r>
            <a:r>
              <a:rPr lang="es-CO" sz="1100" b="1" dirty="0" smtClean="0"/>
              <a:t>Modelo Jerárquico: </a:t>
            </a:r>
            <a:r>
              <a:rPr lang="es-CO" sz="1100" dirty="0" smtClean="0"/>
              <a:t>El modelo jerárquico es similar al modelo de red en cuanto a los datos y las relaciones entre los datos se representan por medio de registros y ligas, respectivamente. </a:t>
            </a:r>
          </a:p>
          <a:p>
            <a:endParaRPr lang="es-CO" sz="1100" dirty="0" smtClean="0"/>
          </a:p>
        </p:txBody>
      </p:sp>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1273696"/>
            <a:ext cx="6419821" cy="4679650"/>
          </a:xfrm>
          <a:prstGeom prst="rect">
            <a:avLst/>
          </a:prstGeom>
        </p:spPr>
      </p:pic>
      <p:sp>
        <p:nvSpPr>
          <p:cNvPr id="11" name="2 Subtítulo"/>
          <p:cNvSpPr txBox="1">
            <a:spLocks/>
          </p:cNvSpPr>
          <p:nvPr/>
        </p:nvSpPr>
        <p:spPr>
          <a:xfrm>
            <a:off x="323528" y="548680"/>
            <a:ext cx="2160240" cy="432048"/>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2800" b="1" dirty="0" smtClean="0">
                <a:solidFill>
                  <a:schemeClr val="tx1"/>
                </a:solidFill>
              </a:rPr>
              <a:t>Bases de datos</a:t>
            </a:r>
            <a:endParaRPr lang="es-CO" sz="2800" b="1" dirty="0">
              <a:solidFill>
                <a:schemeClr val="tx1"/>
              </a:solidFill>
            </a:endParaRPr>
          </a:p>
        </p:txBody>
      </p:sp>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304616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30906" y="71414"/>
            <a:ext cx="6229326" cy="1727796"/>
          </a:xfrm>
          <a:prstGeom prst="rect">
            <a:avLst/>
          </a:prstGeom>
        </p:spPr>
        <p:txBody>
          <a:bodyPr/>
          <a:lstStyle/>
          <a:p>
            <a:pPr>
              <a:defRPr/>
            </a:pPr>
            <a:r>
              <a:rPr lang="es-CO" sz="3600" b="1" dirty="0" smtClean="0">
                <a:solidFill>
                  <a:schemeClr val="accent6">
                    <a:lumMod val="75000"/>
                  </a:schemeClr>
                </a:solidFill>
                <a:ea typeface="+mj-ea"/>
              </a:rPr>
              <a:t>Actividad  4:</a:t>
            </a:r>
            <a:endParaRPr lang="es-ES" sz="3600" b="1" dirty="0">
              <a:solidFill>
                <a:schemeClr val="accent6">
                  <a:lumMod val="75000"/>
                </a:schemeClr>
              </a:solidFill>
              <a:ea typeface="+mj-ea"/>
            </a:endParaRPr>
          </a:p>
        </p:txBody>
      </p:sp>
      <p:sp>
        <p:nvSpPr>
          <p:cNvPr id="16" name="15 Rectángulo"/>
          <p:cNvSpPr/>
          <p:nvPr/>
        </p:nvSpPr>
        <p:spPr>
          <a:xfrm>
            <a:off x="1071538" y="1071546"/>
            <a:ext cx="7867704" cy="4739759"/>
          </a:xfrm>
          <a:prstGeom prst="rect">
            <a:avLst/>
          </a:prstGeom>
          <a:solidFill>
            <a:srgbClr val="FFC000"/>
          </a:solidFill>
        </p:spPr>
        <p:txBody>
          <a:bodyPr wrap="square">
            <a:spAutoFit/>
          </a:bodyPr>
          <a:lstStyle/>
          <a:p>
            <a:pPr algn="just"/>
            <a:r>
              <a:rPr lang="es-ES" dirty="0" smtClean="0"/>
              <a:t>Rayo </a:t>
            </a:r>
            <a:r>
              <a:rPr lang="es-ES" dirty="0" err="1" smtClean="0"/>
              <a:t>Ltda</a:t>
            </a:r>
            <a:r>
              <a:rPr lang="es-ES" dirty="0" smtClean="0"/>
              <a:t>, desea implementar un sistema de información que funcione vía web pero sin incurrir en gastos de licenciamiento, para lo cual necesita que usted, le asesore en la toma de decisión. Clasifique los motores de base de dato disponibles y recomiende a Rayo </a:t>
            </a:r>
            <a:r>
              <a:rPr lang="es-ES" dirty="0" err="1" smtClean="0"/>
              <a:t>Ltda</a:t>
            </a:r>
            <a:r>
              <a:rPr lang="es-ES" dirty="0" smtClean="0"/>
              <a:t>, que opción tomar.</a:t>
            </a:r>
          </a:p>
          <a:p>
            <a:pPr algn="just"/>
            <a:endParaRPr lang="es-ES" dirty="0" smtClean="0"/>
          </a:p>
          <a:p>
            <a:pPr algn="just"/>
            <a:endParaRPr lang="es-ES" dirty="0" smtClean="0"/>
          </a:p>
          <a:p>
            <a:pPr algn="just"/>
            <a:endParaRPr lang="es-ES" dirty="0" smtClean="0"/>
          </a:p>
          <a:p>
            <a:pPr algn="just"/>
            <a:endParaRPr lang="es-ES" dirty="0" smtClean="0"/>
          </a:p>
          <a:p>
            <a:pPr algn="just"/>
            <a:endParaRPr lang="es-ES" dirty="0"/>
          </a:p>
          <a:p>
            <a:pPr algn="just"/>
            <a:endParaRPr lang="es-ES" sz="2600" dirty="0"/>
          </a:p>
          <a:p>
            <a:pPr algn="just"/>
            <a:endParaRPr lang="es-ES" sz="2600" dirty="0" smtClean="0"/>
          </a:p>
          <a:p>
            <a:pPr algn="just"/>
            <a:endParaRPr lang="es-ES" sz="2600" dirty="0" smtClean="0"/>
          </a:p>
          <a:p>
            <a:pPr algn="just"/>
            <a:endParaRPr lang="es-ES" sz="2600" dirty="0" smtClean="0"/>
          </a:p>
          <a:p>
            <a:pPr algn="just"/>
            <a:r>
              <a:rPr lang="es-ES" dirty="0" smtClean="0"/>
              <a:t>Una </a:t>
            </a:r>
            <a:r>
              <a:rPr lang="es-ES" dirty="0"/>
              <a:t>vez diligencie la tabla </a:t>
            </a:r>
            <a:r>
              <a:rPr lang="es-ES" dirty="0" smtClean="0"/>
              <a:t>publíquela </a:t>
            </a:r>
            <a:r>
              <a:rPr lang="es-ES" dirty="0"/>
              <a:t>en el </a:t>
            </a:r>
            <a:r>
              <a:rPr lang="es-ES" dirty="0" smtClean="0"/>
              <a:t>e-portafolio disponible en el entorno de evaluación y seguimiento</a:t>
            </a:r>
            <a:endParaRPr lang="es-ES" dirty="0"/>
          </a:p>
        </p:txBody>
      </p:sp>
      <p:graphicFrame>
        <p:nvGraphicFramePr>
          <p:cNvPr id="6" name="5 Tabla"/>
          <p:cNvGraphicFramePr>
            <a:graphicFrameLocks noGrp="1"/>
          </p:cNvGraphicFramePr>
          <p:nvPr/>
        </p:nvGraphicFramePr>
        <p:xfrm>
          <a:off x="1214414" y="2357429"/>
          <a:ext cx="7358113" cy="2642331"/>
        </p:xfrm>
        <a:graphic>
          <a:graphicData uri="http://schemas.openxmlformats.org/drawingml/2006/table">
            <a:tbl>
              <a:tblPr firstRow="1" bandRow="1">
                <a:tableStyleId>{5C22544A-7EE6-4342-B048-85BDC9FD1C3A}</a:tableStyleId>
              </a:tblPr>
              <a:tblGrid>
                <a:gridCol w="2000264">
                  <a:extLst>
                    <a:ext uri="{9D8B030D-6E8A-4147-A177-3AD203B41FA5}">
                      <a16:colId xmlns:a16="http://schemas.microsoft.com/office/drawing/2014/main" val="20000"/>
                    </a:ext>
                  </a:extLst>
                </a:gridCol>
                <a:gridCol w="1428760">
                  <a:extLst>
                    <a:ext uri="{9D8B030D-6E8A-4147-A177-3AD203B41FA5}">
                      <a16:colId xmlns:a16="http://schemas.microsoft.com/office/drawing/2014/main" val="20001"/>
                    </a:ext>
                  </a:extLst>
                </a:gridCol>
                <a:gridCol w="1861810">
                  <a:extLst>
                    <a:ext uri="{9D8B030D-6E8A-4147-A177-3AD203B41FA5}">
                      <a16:colId xmlns:a16="http://schemas.microsoft.com/office/drawing/2014/main" val="20002"/>
                    </a:ext>
                  </a:extLst>
                </a:gridCol>
                <a:gridCol w="2067279">
                  <a:extLst>
                    <a:ext uri="{9D8B030D-6E8A-4147-A177-3AD203B41FA5}">
                      <a16:colId xmlns:a16="http://schemas.microsoft.com/office/drawing/2014/main" val="20003"/>
                    </a:ext>
                  </a:extLst>
                </a:gridCol>
              </a:tblGrid>
              <a:tr h="5380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Motor</a:t>
                      </a:r>
                      <a:r>
                        <a:rPr lang="es-ES" sz="1600" baseline="0" dirty="0" smtClean="0"/>
                        <a:t> de bases de datos</a:t>
                      </a:r>
                      <a:endParaRPr lang="es-ES" sz="1600" dirty="0"/>
                    </a:p>
                  </a:txBody>
                  <a:tcPr/>
                </a:tc>
                <a:tc>
                  <a:txBody>
                    <a:bodyPr/>
                    <a:lstStyle/>
                    <a:p>
                      <a:pPr algn="ctr"/>
                      <a:r>
                        <a:rPr lang="es-ES" sz="1600" dirty="0" smtClean="0"/>
                        <a:t>Características</a:t>
                      </a:r>
                      <a:endParaRPr lang="es-E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Tipo</a:t>
                      </a:r>
                      <a:r>
                        <a:rPr lang="es-ES" sz="1600" baseline="0" dirty="0" smtClean="0"/>
                        <a:t> Licenciamiento </a:t>
                      </a:r>
                      <a:endParaRPr lang="es-ES" sz="1600" dirty="0" smtClean="0"/>
                    </a:p>
                    <a:p>
                      <a:pPr algn="ctr"/>
                      <a:endParaRPr lang="es-ES" sz="1600" dirty="0"/>
                    </a:p>
                  </a:txBody>
                  <a:tcPr/>
                </a:tc>
                <a:tc>
                  <a:txBody>
                    <a:bodyPr/>
                    <a:lstStyle/>
                    <a:p>
                      <a:pPr algn="ctr"/>
                      <a:r>
                        <a:rPr lang="es-ES" sz="1600" dirty="0" smtClean="0"/>
                        <a:t>Ventajas</a:t>
                      </a:r>
                      <a:endParaRPr lang="es-ES" sz="1600" dirty="0"/>
                    </a:p>
                  </a:txBody>
                  <a:tcPr/>
                </a:tc>
                <a:extLst>
                  <a:ext uri="{0D108BD9-81ED-4DB2-BD59-A6C34878D82A}">
                    <a16:rowId xmlns:a16="http://schemas.microsoft.com/office/drawing/2014/main" val="10000"/>
                  </a:ext>
                </a:extLst>
              </a:tr>
              <a:tr h="457555">
                <a:tc>
                  <a:txBody>
                    <a:bodyPr/>
                    <a:lstStyle/>
                    <a:p>
                      <a:endParaRPr lang="es-ES" sz="12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extLst>
                  <a:ext uri="{0D108BD9-81ED-4DB2-BD59-A6C34878D82A}">
                    <a16:rowId xmlns:a16="http://schemas.microsoft.com/office/drawing/2014/main" val="10001"/>
                  </a:ext>
                </a:extLst>
              </a:tr>
              <a:tr h="680908">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extLst>
                  <a:ext uri="{0D108BD9-81ED-4DB2-BD59-A6C34878D82A}">
                    <a16:rowId xmlns:a16="http://schemas.microsoft.com/office/drawing/2014/main" val="10002"/>
                  </a:ext>
                </a:extLst>
              </a:tr>
              <a:tr h="680908">
                <a:tc gridSpan="4">
                  <a:txBody>
                    <a:bodyPr/>
                    <a:lstStyle/>
                    <a:p>
                      <a:r>
                        <a:rPr lang="es-ES" sz="1600" dirty="0" smtClean="0"/>
                        <a:t>Motor</a:t>
                      </a:r>
                      <a:r>
                        <a:rPr lang="es-ES" sz="1600" baseline="0" dirty="0" smtClean="0"/>
                        <a:t> de base de datos </a:t>
                      </a:r>
                      <a:r>
                        <a:rPr lang="es-ES" sz="1600" dirty="0" smtClean="0"/>
                        <a:t>sugerido para</a:t>
                      </a:r>
                      <a:r>
                        <a:rPr lang="es-ES" sz="1600" baseline="0" dirty="0" smtClean="0"/>
                        <a:t> el estudio de caso .Justifique su respuesta</a:t>
                      </a:r>
                      <a:endParaRPr lang="es-ES" sz="1600" dirty="0"/>
                    </a:p>
                  </a:txBody>
                  <a:tcPr/>
                </a:tc>
                <a:tc hMerge="1">
                  <a:txBody>
                    <a:bodyPr/>
                    <a:lstStyle/>
                    <a:p>
                      <a:endParaRPr lang="es-ES" sz="1600" dirty="0"/>
                    </a:p>
                  </a:txBody>
                  <a:tcPr/>
                </a:tc>
                <a:tc hMerge="1">
                  <a:txBody>
                    <a:bodyPr/>
                    <a:lstStyle/>
                    <a:p>
                      <a:endParaRPr lang="es-ES" sz="1600" dirty="0"/>
                    </a:p>
                  </a:txBody>
                  <a:tcPr/>
                </a:tc>
                <a:tc hMerge="1">
                  <a:txBody>
                    <a:bodyPr/>
                    <a:lstStyle/>
                    <a:p>
                      <a:endParaRPr lang="es-ES" sz="1600" dirty="0"/>
                    </a:p>
                  </a:txBody>
                  <a:tcPr/>
                </a:tc>
                <a:extLst>
                  <a:ext uri="{0D108BD9-81ED-4DB2-BD59-A6C34878D82A}">
                    <a16:rowId xmlns:a16="http://schemas.microsoft.com/office/drawing/2014/main" val="10003"/>
                  </a:ext>
                </a:extLst>
              </a:tr>
            </a:tbl>
          </a:graphicData>
        </a:graphic>
      </p:graphicFrame>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860217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33512" y="2034774"/>
            <a:ext cx="2122264" cy="4339650"/>
          </a:xfrm>
          <a:prstGeom prst="rect">
            <a:avLst/>
          </a:prstGeom>
          <a:noFill/>
        </p:spPr>
        <p:txBody>
          <a:bodyPr wrap="square" rtlCol="0">
            <a:spAutoFit/>
          </a:bodyPr>
          <a:lstStyle/>
          <a:p>
            <a:pPr algn="just"/>
            <a:r>
              <a:rPr lang="es-CO" sz="1200" dirty="0" smtClean="0"/>
              <a:t>Cuando se desarrolla una aplicación (sistema de información) para un cliente que tiene unas necesidades específicas, que necesita el producto en un momento concreto y que va a pagar por su desarrollo, resultan esenciales el coste, el plazo de realización, y el cumplimiento de los requisitos. Este desarrollo es más difícil que el de un programa individual, básicamente por los siguientes motivos:</a:t>
            </a:r>
          </a:p>
          <a:p>
            <a:pPr algn="just"/>
            <a:endParaRPr lang="es-CO" sz="1200" dirty="0"/>
          </a:p>
          <a:p>
            <a:pPr algn="just"/>
            <a:endParaRPr lang="es-CO" sz="1200" dirty="0" smtClean="0"/>
          </a:p>
          <a:p>
            <a:pPr algn="just"/>
            <a:endParaRPr lang="es-CO" sz="1200" dirty="0" smtClean="0"/>
          </a:p>
          <a:p>
            <a:pPr algn="just"/>
            <a:r>
              <a:rPr lang="es-CO" sz="1200" dirty="0" smtClean="0"/>
              <a:t>Ø </a:t>
            </a:r>
            <a:r>
              <a:rPr lang="es-CO" sz="1200" b="1" i="1" dirty="0" smtClean="0"/>
              <a:t>Volumen</a:t>
            </a:r>
            <a:r>
              <a:rPr lang="es-CO" sz="1200" dirty="0" smtClean="0"/>
              <a:t>. </a:t>
            </a:r>
          </a:p>
          <a:p>
            <a:pPr algn="just"/>
            <a:r>
              <a:rPr lang="es-CO" sz="1200" dirty="0" smtClean="0"/>
              <a:t>Ø </a:t>
            </a:r>
            <a:r>
              <a:rPr lang="es-CO" sz="1200" b="1" i="1" dirty="0" smtClean="0"/>
              <a:t>Evolución</a:t>
            </a:r>
          </a:p>
          <a:p>
            <a:pPr algn="just"/>
            <a:r>
              <a:rPr lang="es-CO" sz="1200" dirty="0" smtClean="0"/>
              <a:t>Ø </a:t>
            </a:r>
            <a:r>
              <a:rPr lang="es-CO" sz="1200" b="1" i="1" dirty="0" smtClean="0"/>
              <a:t>Complejidad</a:t>
            </a:r>
            <a:r>
              <a:rPr lang="es-CO" sz="1200" dirty="0" smtClean="0"/>
              <a:t>. </a:t>
            </a:r>
          </a:p>
          <a:p>
            <a:pPr algn="just"/>
            <a:r>
              <a:rPr lang="es-CO" sz="1200" dirty="0" smtClean="0"/>
              <a:t>Ø </a:t>
            </a:r>
            <a:r>
              <a:rPr lang="es-CO" sz="1200" b="1" i="1" dirty="0" smtClean="0"/>
              <a:t>Coordinación</a:t>
            </a:r>
            <a:r>
              <a:rPr lang="es-CO" sz="1200" dirty="0" smtClean="0"/>
              <a:t>. </a:t>
            </a:r>
          </a:p>
          <a:p>
            <a:pPr algn="just"/>
            <a:r>
              <a:rPr lang="es-CO" sz="1200" dirty="0" smtClean="0"/>
              <a:t>Ø </a:t>
            </a:r>
            <a:r>
              <a:rPr lang="es-CO" sz="1200" b="1" i="1" dirty="0" smtClean="0"/>
              <a:t>Comunicación</a:t>
            </a:r>
            <a:r>
              <a:rPr lang="es-CO" sz="1200" dirty="0" smtClean="0"/>
              <a:t>. </a:t>
            </a:r>
            <a:endParaRPr lang="es-CO" sz="1200" dirty="0"/>
          </a:p>
        </p:txBody>
      </p:sp>
      <p:sp>
        <p:nvSpPr>
          <p:cNvPr id="5" name="2 Subtítulo"/>
          <p:cNvSpPr txBox="1">
            <a:spLocks/>
          </p:cNvSpPr>
          <p:nvPr/>
        </p:nvSpPr>
        <p:spPr>
          <a:xfrm>
            <a:off x="360362" y="404664"/>
            <a:ext cx="4068761" cy="73832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2800" b="1" dirty="0" smtClean="0">
                <a:solidFill>
                  <a:schemeClr val="tx1"/>
                </a:solidFill>
              </a:rPr>
              <a:t>INGENIERÍA DEL SOFTWARE</a:t>
            </a:r>
          </a:p>
          <a:p>
            <a:endParaRPr lang="es-CO" sz="28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8524" y="2000240"/>
            <a:ext cx="6325964" cy="457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28596" y="1071546"/>
            <a:ext cx="8512497" cy="954107"/>
          </a:xfrm>
          <a:prstGeom prst="rect">
            <a:avLst/>
          </a:prstGeom>
          <a:noFill/>
        </p:spPr>
        <p:txBody>
          <a:bodyPr wrap="square" rtlCol="0">
            <a:spAutoFit/>
          </a:bodyPr>
          <a:lstStyle/>
          <a:p>
            <a:r>
              <a:rPr lang="es-CO" sz="1400" dirty="0" smtClean="0"/>
              <a:t>Revisemos </a:t>
            </a:r>
            <a:r>
              <a:rPr lang="es-CO" sz="1400" dirty="0"/>
              <a:t>qué plantea el texto de Roger </a:t>
            </a:r>
            <a:r>
              <a:rPr lang="es-CO" sz="1400" dirty="0" err="1"/>
              <a:t>Pressman</a:t>
            </a:r>
            <a:r>
              <a:rPr lang="es-CO" sz="1400" dirty="0"/>
              <a:t>, Ingeniería de Software. </a:t>
            </a:r>
            <a:r>
              <a:rPr lang="es-CO" sz="1400" dirty="0" smtClean="0"/>
              <a:t>Un enfoque </a:t>
            </a:r>
            <a:r>
              <a:rPr lang="es-CO" sz="1400" dirty="0"/>
              <a:t>práctico, al respecto</a:t>
            </a:r>
            <a:r>
              <a:rPr lang="es-CO" sz="1400" dirty="0" smtClean="0"/>
              <a:t>:</a:t>
            </a:r>
          </a:p>
          <a:p>
            <a:endParaRPr lang="es-CO" sz="1400" dirty="0"/>
          </a:p>
          <a:p>
            <a:r>
              <a:rPr lang="es-CO" sz="1400" dirty="0"/>
              <a:t>“La Ingeniería </a:t>
            </a:r>
            <a:r>
              <a:rPr lang="es-CO" sz="1400" dirty="0" smtClean="0"/>
              <a:t>del </a:t>
            </a:r>
            <a:r>
              <a:rPr lang="es-CO" sz="1400" dirty="0"/>
              <a:t>software es una disciplina o área de la informática o ciencias </a:t>
            </a:r>
            <a:r>
              <a:rPr lang="es-CO" sz="1400" dirty="0" smtClean="0"/>
              <a:t>de la </a:t>
            </a:r>
            <a:r>
              <a:rPr lang="es-CO" sz="1400" dirty="0"/>
              <a:t>computación, que ofrece métodos y técnicas para desarrollar y </a:t>
            </a:r>
            <a:r>
              <a:rPr lang="es-CO" sz="1400" dirty="0" smtClean="0"/>
              <a:t>mantener software </a:t>
            </a:r>
            <a:r>
              <a:rPr lang="es-CO" sz="1400" dirty="0"/>
              <a:t>de calidad que resuelven problemas de todo tipo. </a:t>
            </a:r>
          </a:p>
        </p:txBody>
      </p:sp>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304616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2360" y="1242150"/>
            <a:ext cx="3173536" cy="4154984"/>
          </a:xfrm>
          <a:prstGeom prst="rect">
            <a:avLst/>
          </a:prstGeom>
          <a:noFill/>
        </p:spPr>
        <p:txBody>
          <a:bodyPr wrap="square" rtlCol="0">
            <a:spAutoFit/>
          </a:bodyPr>
          <a:lstStyle/>
          <a:p>
            <a:r>
              <a:rPr lang="es-CO" sz="1100" dirty="0" smtClean="0"/>
              <a:t>El desarrollo de cualquier sistema de información implica la realización de tres pasos genéricos: definición, construcción y mantenimiento.</a:t>
            </a:r>
          </a:p>
          <a:p>
            <a:endParaRPr lang="es-CO" sz="1100" dirty="0" smtClean="0"/>
          </a:p>
          <a:p>
            <a:r>
              <a:rPr lang="es-CO" sz="1100" dirty="0" smtClean="0"/>
              <a:t>Ø </a:t>
            </a:r>
            <a:r>
              <a:rPr lang="es-CO" sz="1100" b="1" i="1" dirty="0" smtClean="0"/>
              <a:t>Fase de definición. </a:t>
            </a:r>
          </a:p>
          <a:p>
            <a:r>
              <a:rPr lang="es-CO" sz="1100" dirty="0" smtClean="0"/>
              <a:t>Ø </a:t>
            </a:r>
            <a:r>
              <a:rPr lang="es-CO" sz="1100" b="1" i="1" dirty="0" smtClean="0"/>
              <a:t>Fase de construcción</a:t>
            </a:r>
            <a:r>
              <a:rPr lang="es-CO" sz="1100" dirty="0" smtClean="0"/>
              <a:t>..</a:t>
            </a:r>
          </a:p>
          <a:p>
            <a:r>
              <a:rPr lang="es-CO" sz="1100" dirty="0" smtClean="0"/>
              <a:t>Ø </a:t>
            </a:r>
            <a:r>
              <a:rPr lang="es-CO" sz="1100" b="1" i="1" dirty="0" smtClean="0"/>
              <a:t>Fase de mantenimiento</a:t>
            </a:r>
            <a:r>
              <a:rPr lang="es-CO" sz="1100" dirty="0" smtClean="0"/>
              <a:t>. </a:t>
            </a:r>
          </a:p>
          <a:p>
            <a:endParaRPr lang="es-CO" sz="1100" b="1" dirty="0"/>
          </a:p>
          <a:p>
            <a:r>
              <a:rPr lang="es-CO" sz="1100" b="1" dirty="0" smtClean="0"/>
              <a:t>Clasificación</a:t>
            </a:r>
          </a:p>
          <a:p>
            <a:endParaRPr lang="es-CO" sz="1100" dirty="0" smtClean="0"/>
          </a:p>
          <a:p>
            <a:r>
              <a:rPr lang="es-CO" sz="1100" dirty="0" smtClean="0"/>
              <a:t>La ingeniería del software se ocupa de la planificación y estimación de proyectos, análisis de requisitos, diseño de software, codificación, prueba y mantenimiento. </a:t>
            </a:r>
          </a:p>
          <a:p>
            <a:endParaRPr lang="es-CO" sz="1100" dirty="0" smtClean="0"/>
          </a:p>
          <a:p>
            <a:r>
              <a:rPr lang="es-CO" sz="1100" b="1" dirty="0" smtClean="0"/>
              <a:t>Ciclo de vida de un sistema de información</a:t>
            </a:r>
          </a:p>
          <a:p>
            <a:endParaRPr lang="es-CO" sz="1100" dirty="0" smtClean="0"/>
          </a:p>
          <a:p>
            <a:r>
              <a:rPr lang="es-CO" sz="1100" b="1" dirty="0" smtClean="0"/>
              <a:t>Orden </a:t>
            </a:r>
            <a:r>
              <a:rPr lang="es-CO" sz="1100" b="1" i="1" dirty="0" smtClean="0"/>
              <a:t>FASES DILIGENCIAS O TAREAS</a:t>
            </a:r>
            <a:endParaRPr lang="es-CO" sz="1100" dirty="0" smtClean="0"/>
          </a:p>
          <a:p>
            <a:r>
              <a:rPr lang="es-CO" sz="1100" dirty="0" smtClean="0"/>
              <a:t>1. </a:t>
            </a:r>
            <a:r>
              <a:rPr lang="es-CO" sz="1100" b="1" i="1" dirty="0" smtClean="0"/>
              <a:t>Planeación del sistema </a:t>
            </a:r>
          </a:p>
          <a:p>
            <a:r>
              <a:rPr lang="es-CO" sz="1100" dirty="0" smtClean="0"/>
              <a:t>2. </a:t>
            </a:r>
            <a:r>
              <a:rPr lang="es-CO" sz="1100" b="1" i="1" dirty="0" smtClean="0"/>
              <a:t>Análisis del sistema </a:t>
            </a:r>
            <a:endParaRPr lang="es-CO" sz="1100" dirty="0" smtClean="0"/>
          </a:p>
          <a:p>
            <a:r>
              <a:rPr lang="es-CO" sz="1100" dirty="0" smtClean="0"/>
              <a:t>3. </a:t>
            </a:r>
            <a:r>
              <a:rPr lang="es-CO" sz="1100" b="1" i="1" dirty="0" smtClean="0"/>
              <a:t>Diseño del sistema </a:t>
            </a:r>
            <a:endParaRPr lang="es-CO" sz="1100" dirty="0" smtClean="0"/>
          </a:p>
          <a:p>
            <a:r>
              <a:rPr lang="es-CO" sz="1100" dirty="0" smtClean="0"/>
              <a:t>4. </a:t>
            </a:r>
            <a:r>
              <a:rPr lang="es-CO" sz="1100" b="1" i="1" dirty="0" smtClean="0"/>
              <a:t>Mantenimiento y control del sistema</a:t>
            </a:r>
            <a:endParaRPr lang="es-CO" sz="1100" dirty="0" smtClean="0"/>
          </a:p>
          <a:p>
            <a:r>
              <a:rPr lang="es-CO" sz="1100" dirty="0" smtClean="0"/>
              <a:t>5. </a:t>
            </a:r>
            <a:r>
              <a:rPr lang="es-CO" sz="1100" b="1" i="1" dirty="0" smtClean="0"/>
              <a:t>Retiro u obsolescencia </a:t>
            </a:r>
            <a:endParaRPr lang="es-CO" sz="1100" dirty="0" smtClean="0"/>
          </a:p>
          <a:p>
            <a:endParaRPr lang="es-CO" sz="1100" dirty="0"/>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1700807"/>
            <a:ext cx="5105400" cy="3133725"/>
          </a:xfrm>
          <a:prstGeom prst="rect">
            <a:avLst/>
          </a:prstGeom>
        </p:spPr>
      </p:pic>
      <p:sp>
        <p:nvSpPr>
          <p:cNvPr id="9" name="2 Subtítulo"/>
          <p:cNvSpPr txBox="1">
            <a:spLocks/>
          </p:cNvSpPr>
          <p:nvPr/>
        </p:nvSpPr>
        <p:spPr>
          <a:xfrm>
            <a:off x="357158" y="214290"/>
            <a:ext cx="4068761" cy="73832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2800" b="1" dirty="0" smtClean="0">
                <a:solidFill>
                  <a:schemeClr val="tx1"/>
                </a:solidFill>
              </a:rPr>
              <a:t>INGENIERÍA DEL SOFTWARE</a:t>
            </a:r>
          </a:p>
          <a:p>
            <a:endParaRPr lang="es-CO" sz="2800" dirty="0"/>
          </a:p>
        </p:txBody>
      </p:sp>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3863900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395660" y="496144"/>
            <a:ext cx="8187481" cy="1143001"/>
          </a:xfrm>
          <a:prstGeom prst="rect">
            <a:avLst/>
          </a:prstGeom>
        </p:spPr>
        <p:txBody>
          <a:bodyPr anchor="ctr"/>
          <a:lstStyle/>
          <a:p>
            <a:pPr>
              <a:defRPr/>
            </a:pPr>
            <a:r>
              <a:rPr lang="es-CO" sz="4000" b="1" dirty="0" smtClean="0">
                <a:solidFill>
                  <a:schemeClr val="accent6">
                    <a:lumMod val="75000"/>
                  </a:schemeClr>
                </a:solidFill>
                <a:ea typeface="+mj-ea"/>
              </a:rPr>
              <a:t>SOFTWARE</a:t>
            </a:r>
            <a:endParaRPr lang="es-ES" sz="3200" b="1" dirty="0">
              <a:solidFill>
                <a:schemeClr val="accent6">
                  <a:lumMod val="75000"/>
                </a:schemeClr>
              </a:solidFill>
              <a:ea typeface="+mj-ea"/>
            </a:endParaRPr>
          </a:p>
        </p:txBody>
      </p:sp>
      <p:cxnSp>
        <p:nvCxnSpPr>
          <p:cNvPr id="3" name="2 Conector recto"/>
          <p:cNvCxnSpPr/>
          <p:nvPr/>
        </p:nvCxnSpPr>
        <p:spPr>
          <a:xfrm>
            <a:off x="539676" y="1412776"/>
            <a:ext cx="7920756" cy="0"/>
          </a:xfrm>
          <a:prstGeom prst="line">
            <a:avLst/>
          </a:prstGeom>
          <a:ln>
            <a:solidFill>
              <a:srgbClr val="277281"/>
            </a:solidFill>
          </a:ln>
        </p:spPr>
        <p:style>
          <a:lnRef idx="3">
            <a:schemeClr val="accent5"/>
          </a:lnRef>
          <a:fillRef idx="0">
            <a:schemeClr val="accent5"/>
          </a:fillRef>
          <a:effectRef idx="2">
            <a:schemeClr val="accent5"/>
          </a:effectRef>
          <a:fontRef idx="minor">
            <a:schemeClr val="tx1"/>
          </a:fontRef>
        </p:style>
      </p:cxnSp>
      <p:sp>
        <p:nvSpPr>
          <p:cNvPr id="7" name="1 Título"/>
          <p:cNvSpPr txBox="1">
            <a:spLocks/>
          </p:cNvSpPr>
          <p:nvPr/>
        </p:nvSpPr>
        <p:spPr>
          <a:xfrm>
            <a:off x="559643" y="116632"/>
            <a:ext cx="7772400" cy="576064"/>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CO"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1934" y="4643446"/>
            <a:ext cx="3500462" cy="1933091"/>
          </a:xfrm>
          <a:prstGeom prst="rect">
            <a:avLst/>
          </a:prstGeom>
        </p:spPr>
      </p:pic>
      <p:sp>
        <p:nvSpPr>
          <p:cNvPr id="10" name="2 Subtítulo"/>
          <p:cNvSpPr txBox="1">
            <a:spLocks/>
          </p:cNvSpPr>
          <p:nvPr/>
        </p:nvSpPr>
        <p:spPr>
          <a:xfrm>
            <a:off x="571472" y="1571612"/>
            <a:ext cx="3960440" cy="47249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CO" sz="1600" dirty="0">
                <a:solidFill>
                  <a:schemeClr val="tx1"/>
                </a:solidFill>
              </a:rPr>
              <a:t>Dos fases pueden ser identificadas en el proceso de creación de un programa:</a:t>
            </a:r>
          </a:p>
          <a:p>
            <a:pPr algn="just">
              <a:lnSpc>
                <a:spcPct val="115000"/>
              </a:lnSpc>
              <a:spcAft>
                <a:spcPts val="0"/>
              </a:spcAft>
            </a:pPr>
            <a:endParaRPr lang="es-CO" sz="1600" dirty="0" smtClean="0">
              <a:solidFill>
                <a:schemeClr val="tx1"/>
              </a:solidFill>
              <a:effectLst/>
              <a:latin typeface="Arial"/>
              <a:ea typeface="Calibri"/>
              <a:cs typeface="Times New Roman"/>
            </a:endParaRPr>
          </a:p>
          <a:p>
            <a:pPr algn="just">
              <a:lnSpc>
                <a:spcPct val="115000"/>
              </a:lnSpc>
              <a:spcAft>
                <a:spcPts val="0"/>
              </a:spcAft>
            </a:pPr>
            <a:r>
              <a:rPr lang="es-CO" sz="1600" dirty="0" smtClean="0">
                <a:solidFill>
                  <a:schemeClr val="tx1"/>
                </a:solidFill>
                <a:effectLst/>
                <a:latin typeface="Arial"/>
                <a:ea typeface="Calibri"/>
                <a:cs typeface="Times New Roman"/>
              </a:rPr>
              <a:t>1 Fase de resolución del problema</a:t>
            </a:r>
          </a:p>
          <a:p>
            <a:pPr algn="just">
              <a:lnSpc>
                <a:spcPct val="115000"/>
              </a:lnSpc>
              <a:spcAft>
                <a:spcPts val="0"/>
              </a:spcAft>
            </a:pPr>
            <a:endParaRPr lang="es-CO" sz="1600" dirty="0" smtClean="0">
              <a:solidFill>
                <a:schemeClr val="tx1"/>
              </a:solidFill>
              <a:effectLst/>
              <a:latin typeface="Arial"/>
              <a:ea typeface="Calibri"/>
              <a:cs typeface="Times New Roman"/>
            </a:endParaRPr>
          </a:p>
          <a:p>
            <a:pPr algn="just">
              <a:lnSpc>
                <a:spcPct val="115000"/>
              </a:lnSpc>
              <a:spcAft>
                <a:spcPts val="0"/>
              </a:spcAft>
            </a:pPr>
            <a:endParaRPr lang="es-CO" sz="1600" dirty="0" smtClean="0">
              <a:solidFill>
                <a:schemeClr val="tx1"/>
              </a:solidFill>
              <a:latin typeface="Arial"/>
              <a:ea typeface="Calibri"/>
              <a:cs typeface="Times New Roman"/>
            </a:endParaRPr>
          </a:p>
          <a:p>
            <a:pPr algn="just">
              <a:lnSpc>
                <a:spcPct val="115000"/>
              </a:lnSpc>
              <a:spcAft>
                <a:spcPts val="0"/>
              </a:spcAft>
            </a:pPr>
            <a:endParaRPr lang="es-CO" sz="1600" dirty="0" smtClean="0">
              <a:solidFill>
                <a:schemeClr val="tx1"/>
              </a:solidFill>
              <a:latin typeface="Arial"/>
              <a:ea typeface="Calibri"/>
              <a:cs typeface="Times New Roman"/>
            </a:endParaRPr>
          </a:p>
          <a:p>
            <a:pPr algn="just">
              <a:lnSpc>
                <a:spcPct val="115000"/>
              </a:lnSpc>
              <a:spcAft>
                <a:spcPts val="0"/>
              </a:spcAft>
            </a:pPr>
            <a:endParaRPr lang="es-CO" sz="1600" dirty="0" smtClean="0">
              <a:solidFill>
                <a:schemeClr val="tx1"/>
              </a:solidFill>
              <a:latin typeface="Arial"/>
              <a:ea typeface="Calibri"/>
              <a:cs typeface="Times New Roman"/>
            </a:endParaRPr>
          </a:p>
          <a:p>
            <a:pPr algn="just">
              <a:lnSpc>
                <a:spcPct val="115000"/>
              </a:lnSpc>
              <a:spcAft>
                <a:spcPts val="0"/>
              </a:spcAft>
            </a:pPr>
            <a:endParaRPr lang="es-CO" sz="1600" dirty="0" smtClean="0">
              <a:solidFill>
                <a:schemeClr val="tx1"/>
              </a:solidFill>
              <a:latin typeface="Arial"/>
              <a:ea typeface="Calibri"/>
              <a:cs typeface="Times New Roman"/>
            </a:endParaRPr>
          </a:p>
          <a:p>
            <a:pPr algn="just">
              <a:lnSpc>
                <a:spcPct val="115000"/>
              </a:lnSpc>
              <a:spcAft>
                <a:spcPts val="0"/>
              </a:spcAft>
            </a:pPr>
            <a:endParaRPr lang="es-CO" sz="1600" dirty="0" smtClean="0">
              <a:solidFill>
                <a:schemeClr val="tx1"/>
              </a:solidFill>
              <a:latin typeface="Arial"/>
              <a:ea typeface="Calibri"/>
              <a:cs typeface="Times New Roman"/>
            </a:endParaRPr>
          </a:p>
          <a:p>
            <a:pPr algn="just">
              <a:lnSpc>
                <a:spcPct val="115000"/>
              </a:lnSpc>
              <a:spcAft>
                <a:spcPts val="0"/>
              </a:spcAft>
            </a:pPr>
            <a:endParaRPr lang="es-CO" sz="1600" dirty="0" smtClean="0">
              <a:solidFill>
                <a:schemeClr val="tx1"/>
              </a:solidFill>
              <a:latin typeface="Arial"/>
              <a:ea typeface="Calibri"/>
              <a:cs typeface="Times New Roman"/>
            </a:endParaRPr>
          </a:p>
          <a:p>
            <a:pPr algn="just">
              <a:lnSpc>
                <a:spcPct val="115000"/>
              </a:lnSpc>
              <a:spcAft>
                <a:spcPts val="0"/>
              </a:spcAft>
            </a:pPr>
            <a:endParaRPr lang="es-CO" sz="1600" dirty="0" smtClean="0">
              <a:solidFill>
                <a:schemeClr val="tx1"/>
              </a:solidFill>
              <a:latin typeface="Arial"/>
              <a:ea typeface="Calibri"/>
              <a:cs typeface="Times New Roman"/>
            </a:endParaRPr>
          </a:p>
          <a:p>
            <a:pPr algn="just">
              <a:lnSpc>
                <a:spcPct val="115000"/>
              </a:lnSpc>
              <a:spcAft>
                <a:spcPts val="0"/>
              </a:spcAft>
            </a:pPr>
            <a:endParaRPr lang="es-CO" sz="1600" dirty="0">
              <a:solidFill>
                <a:schemeClr val="tx1"/>
              </a:solidFill>
              <a:latin typeface="Arial"/>
              <a:ea typeface="Calibri"/>
              <a:cs typeface="Times New Roman"/>
            </a:endParaRPr>
          </a:p>
          <a:p>
            <a:pPr algn="just">
              <a:lnSpc>
                <a:spcPct val="115000"/>
              </a:lnSpc>
              <a:spcAft>
                <a:spcPts val="0"/>
              </a:spcAft>
            </a:pPr>
            <a:endParaRPr lang="es-CO" sz="1600" dirty="0">
              <a:solidFill>
                <a:schemeClr val="tx1"/>
              </a:solidFill>
              <a:latin typeface="Arial"/>
              <a:ea typeface="Calibri"/>
              <a:cs typeface="Times New Roman"/>
            </a:endParaRPr>
          </a:p>
          <a:p>
            <a:pPr algn="just">
              <a:lnSpc>
                <a:spcPct val="115000"/>
              </a:lnSpc>
              <a:spcAft>
                <a:spcPts val="0"/>
              </a:spcAft>
            </a:pPr>
            <a:r>
              <a:rPr lang="es-CO" sz="1600" dirty="0" smtClean="0">
                <a:solidFill>
                  <a:schemeClr val="tx1"/>
                </a:solidFill>
                <a:effectLst/>
                <a:latin typeface="Arial"/>
                <a:ea typeface="Calibri"/>
                <a:cs typeface="Times New Roman"/>
              </a:rPr>
              <a:t>2 Fase de Implementació</a:t>
            </a:r>
            <a:r>
              <a:rPr lang="es-CO" sz="1600" b="1" dirty="0" smtClean="0">
                <a:solidFill>
                  <a:schemeClr val="tx1"/>
                </a:solidFill>
                <a:effectLst/>
                <a:latin typeface="Arial"/>
                <a:ea typeface="Calibri"/>
                <a:cs typeface="Times New Roman"/>
              </a:rPr>
              <a:t>n </a:t>
            </a:r>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480" y="3000372"/>
            <a:ext cx="2300076" cy="2994387"/>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3504" y="1500174"/>
            <a:ext cx="2288872" cy="3121189"/>
          </a:xfrm>
          <a:prstGeom prst="rect">
            <a:avLst/>
          </a:prstGeom>
        </p:spPr>
      </p:pic>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860217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8"/>
          <p:cNvSpPr txBox="1">
            <a:spLocks noChangeArrowheads="1"/>
          </p:cNvSpPr>
          <p:nvPr/>
        </p:nvSpPr>
        <p:spPr bwMode="auto">
          <a:xfrm>
            <a:off x="1500166" y="2643182"/>
            <a:ext cx="6786610" cy="769441"/>
          </a:xfrm>
          <a:prstGeom prst="rect">
            <a:avLst/>
          </a:prstGeom>
          <a:noFill/>
          <a:ln w="9525">
            <a:noFill/>
            <a:miter lim="800000"/>
            <a:headEnd/>
            <a:tailEnd/>
          </a:ln>
        </p:spPr>
        <p:txBody>
          <a:bodyPr wrap="square">
            <a:spAutoFit/>
          </a:bodyPr>
          <a:lstStyle/>
          <a:p>
            <a:r>
              <a:rPr lang="es-ES" sz="4400" b="1" dirty="0" smtClean="0">
                <a:solidFill>
                  <a:schemeClr val="accent6"/>
                </a:solidFill>
              </a:rPr>
              <a:t>GRACIAS POR SU ATENCION</a:t>
            </a:r>
            <a:endParaRPr lang="es-ES" sz="4400" b="1" dirty="0">
              <a:solidFill>
                <a:schemeClr val="accent6"/>
              </a:solidFill>
            </a:endParaRPr>
          </a:p>
        </p:txBody>
      </p:sp>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1820900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395660" y="496144"/>
            <a:ext cx="8187481" cy="1143001"/>
          </a:xfrm>
          <a:prstGeom prst="rect">
            <a:avLst/>
          </a:prstGeom>
        </p:spPr>
        <p:txBody>
          <a:bodyPr anchor="ctr"/>
          <a:lstStyle/>
          <a:p>
            <a:pPr>
              <a:defRPr/>
            </a:pPr>
            <a:r>
              <a:rPr lang="es-CO" sz="4000" b="1" dirty="0" smtClean="0">
                <a:solidFill>
                  <a:schemeClr val="accent6">
                    <a:lumMod val="75000"/>
                  </a:schemeClr>
                </a:solidFill>
                <a:ea typeface="+mj-ea"/>
              </a:rPr>
              <a:t>SOFTWARE</a:t>
            </a:r>
            <a:endParaRPr lang="es-ES" sz="3200" b="1" dirty="0">
              <a:solidFill>
                <a:schemeClr val="accent6">
                  <a:lumMod val="75000"/>
                </a:schemeClr>
              </a:solidFill>
              <a:ea typeface="+mj-ea"/>
            </a:endParaRPr>
          </a:p>
        </p:txBody>
      </p:sp>
      <p:cxnSp>
        <p:nvCxnSpPr>
          <p:cNvPr id="3" name="2 Conector recto"/>
          <p:cNvCxnSpPr/>
          <p:nvPr/>
        </p:nvCxnSpPr>
        <p:spPr>
          <a:xfrm>
            <a:off x="539676" y="1412776"/>
            <a:ext cx="7920756" cy="0"/>
          </a:xfrm>
          <a:prstGeom prst="line">
            <a:avLst/>
          </a:prstGeom>
          <a:ln>
            <a:solidFill>
              <a:srgbClr val="277281"/>
            </a:solidFill>
          </a:ln>
        </p:spPr>
        <p:style>
          <a:lnRef idx="3">
            <a:schemeClr val="accent5"/>
          </a:lnRef>
          <a:fillRef idx="0">
            <a:schemeClr val="accent5"/>
          </a:fillRef>
          <a:effectRef idx="2">
            <a:schemeClr val="accent5"/>
          </a:effectRef>
          <a:fontRef idx="minor">
            <a:schemeClr val="tx1"/>
          </a:fontRef>
        </p:style>
      </p:cxnSp>
      <p:sp>
        <p:nvSpPr>
          <p:cNvPr id="8" name="2 Subtítulo"/>
          <p:cNvSpPr txBox="1">
            <a:spLocks/>
          </p:cNvSpPr>
          <p:nvPr/>
        </p:nvSpPr>
        <p:spPr>
          <a:xfrm>
            <a:off x="467545" y="809128"/>
            <a:ext cx="1904256"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CO" sz="16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CO"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852" y="1643050"/>
            <a:ext cx="6536810" cy="3830966"/>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7620" y="3500438"/>
            <a:ext cx="968138" cy="1169956"/>
          </a:xfrm>
          <a:prstGeom prst="rect">
            <a:avLst/>
          </a:prstGeom>
        </p:spPr>
      </p:pic>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42445"/>
            <a:ext cx="3500462" cy="3015555"/>
          </a:xfrm>
          <a:prstGeom prst="rect">
            <a:avLst/>
          </a:prstGeom>
        </p:spPr>
      </p:pic>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860217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395660" y="496144"/>
            <a:ext cx="8187481" cy="1143001"/>
          </a:xfrm>
          <a:prstGeom prst="rect">
            <a:avLst/>
          </a:prstGeom>
        </p:spPr>
        <p:txBody>
          <a:bodyPr anchor="ctr"/>
          <a:lstStyle/>
          <a:p>
            <a:pPr>
              <a:defRPr/>
            </a:pPr>
            <a:r>
              <a:rPr lang="es-CO" sz="4000" b="1" dirty="0" smtClean="0">
                <a:solidFill>
                  <a:schemeClr val="accent6">
                    <a:lumMod val="75000"/>
                  </a:schemeClr>
                </a:solidFill>
                <a:ea typeface="+mj-ea"/>
              </a:rPr>
              <a:t>SOFTWARE</a:t>
            </a:r>
            <a:endParaRPr lang="es-ES" sz="3200" b="1" dirty="0">
              <a:solidFill>
                <a:schemeClr val="accent6">
                  <a:lumMod val="75000"/>
                </a:schemeClr>
              </a:solidFill>
              <a:ea typeface="+mj-ea"/>
            </a:endParaRPr>
          </a:p>
        </p:txBody>
      </p:sp>
      <p:cxnSp>
        <p:nvCxnSpPr>
          <p:cNvPr id="3" name="2 Conector recto"/>
          <p:cNvCxnSpPr/>
          <p:nvPr/>
        </p:nvCxnSpPr>
        <p:spPr>
          <a:xfrm>
            <a:off x="539676" y="1412776"/>
            <a:ext cx="7920756" cy="0"/>
          </a:xfrm>
          <a:prstGeom prst="line">
            <a:avLst/>
          </a:prstGeom>
          <a:ln>
            <a:solidFill>
              <a:srgbClr val="277281"/>
            </a:solidFill>
          </a:ln>
        </p:spPr>
        <p:style>
          <a:lnRef idx="3">
            <a:schemeClr val="accent5"/>
          </a:lnRef>
          <a:fillRef idx="0">
            <a:schemeClr val="accent5"/>
          </a:fillRef>
          <a:effectRef idx="2">
            <a:schemeClr val="accent5"/>
          </a:effectRef>
          <a:fontRef idx="minor">
            <a:schemeClr val="tx1"/>
          </a:fontRef>
        </p:style>
      </p:cxnSp>
      <p:sp>
        <p:nvSpPr>
          <p:cNvPr id="8" name="2 Subtítulo"/>
          <p:cNvSpPr txBox="1">
            <a:spLocks/>
          </p:cNvSpPr>
          <p:nvPr/>
        </p:nvSpPr>
        <p:spPr>
          <a:xfrm>
            <a:off x="467545" y="809128"/>
            <a:ext cx="1904256"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CO" sz="16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CO"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596" y="1928802"/>
            <a:ext cx="968138" cy="1169956"/>
          </a:xfrm>
          <a:prstGeom prst="rect">
            <a:avLst/>
          </a:prstGeom>
        </p:spPr>
      </p:pic>
      <p:sp>
        <p:nvSpPr>
          <p:cNvPr id="12" name="11 Rectángulo"/>
          <p:cNvSpPr/>
          <p:nvPr/>
        </p:nvSpPr>
        <p:spPr>
          <a:xfrm>
            <a:off x="1428728" y="1857364"/>
            <a:ext cx="6888092" cy="954107"/>
          </a:xfrm>
          <a:prstGeom prst="rect">
            <a:avLst/>
          </a:prstGeom>
          <a:solidFill>
            <a:schemeClr val="bg1"/>
          </a:solidFill>
        </p:spPr>
        <p:txBody>
          <a:bodyPr wrap="square">
            <a:spAutoFit/>
          </a:bodyPr>
          <a:lstStyle/>
          <a:p>
            <a:pPr algn="just"/>
            <a:r>
              <a:rPr lang="es-ES" sz="1400" dirty="0" smtClean="0"/>
              <a:t>En la actualidad cotidianamente se utilizan sistemas de información que, se basan en algoritmos, entendidos como una serie de pasos orientados a un objetivo. Revisemos, los pasos para realizar un retiro son:</a:t>
            </a:r>
          </a:p>
          <a:p>
            <a:pPr algn="just"/>
            <a:endParaRPr lang="es-ES" sz="1400" dirty="0" smtClean="0"/>
          </a:p>
        </p:txBody>
      </p:sp>
      <p:graphicFrame>
        <p:nvGraphicFramePr>
          <p:cNvPr id="14" name="13 Tabla"/>
          <p:cNvGraphicFramePr>
            <a:graphicFrameLocks noGrp="1"/>
          </p:cNvGraphicFramePr>
          <p:nvPr/>
        </p:nvGraphicFramePr>
        <p:xfrm>
          <a:off x="2500298" y="2714620"/>
          <a:ext cx="4572032" cy="3017520"/>
        </p:xfrm>
        <a:graphic>
          <a:graphicData uri="http://schemas.openxmlformats.org/drawingml/2006/table">
            <a:tbl>
              <a:tblPr firstRow="1" bandRow="1">
                <a:tableStyleId>{5C22544A-7EE6-4342-B048-85BDC9FD1C3A}</a:tableStyleId>
              </a:tblPr>
              <a:tblGrid>
                <a:gridCol w="4572032">
                  <a:extLst>
                    <a:ext uri="{9D8B030D-6E8A-4147-A177-3AD203B41FA5}">
                      <a16:colId xmlns:a16="http://schemas.microsoft.com/office/drawing/2014/main" val="20000"/>
                    </a:ext>
                  </a:extLst>
                </a:gridCol>
              </a:tblGrid>
              <a:tr h="370840">
                <a:tc>
                  <a:txBody>
                    <a:bodyPr/>
                    <a:lstStyle/>
                    <a:p>
                      <a:pPr algn="just"/>
                      <a:r>
                        <a:rPr lang="es-ES" sz="1600" dirty="0" smtClean="0"/>
                        <a:t>Inicio</a:t>
                      </a:r>
                    </a:p>
                    <a:p>
                      <a:pPr marL="342900" indent="-342900" algn="just">
                        <a:buAutoNum type="arabicPeriod"/>
                      </a:pPr>
                      <a:r>
                        <a:rPr lang="es-ES" sz="1600" dirty="0" smtClean="0"/>
                        <a:t>Solicita la tarjeta</a:t>
                      </a:r>
                    </a:p>
                    <a:p>
                      <a:pPr marL="342900" indent="-342900" algn="just">
                        <a:buAutoNum type="arabicPeriod"/>
                      </a:pPr>
                      <a:r>
                        <a:rPr lang="es-ES" sz="1600" dirty="0" smtClean="0"/>
                        <a:t>Solicita el tipo de cuenta</a:t>
                      </a:r>
                    </a:p>
                    <a:p>
                      <a:pPr marL="342900" indent="-342900" algn="just">
                        <a:buAutoNum type="arabicPeriod"/>
                      </a:pPr>
                      <a:r>
                        <a:rPr lang="es-ES" sz="1600" dirty="0" smtClean="0"/>
                        <a:t>Solicita el valor a retirar</a:t>
                      </a:r>
                    </a:p>
                    <a:p>
                      <a:pPr marL="342900" indent="-342900" algn="just">
                        <a:buAutoNum type="arabicPeriod"/>
                      </a:pPr>
                      <a:r>
                        <a:rPr lang="es-ES" sz="1600" dirty="0" smtClean="0"/>
                        <a:t>Solicita la clave</a:t>
                      </a:r>
                    </a:p>
                    <a:p>
                      <a:pPr marL="342900" indent="-342900" algn="just">
                        <a:buAutoNum type="arabicPeriod"/>
                      </a:pPr>
                      <a:r>
                        <a:rPr lang="es-ES" sz="1600" dirty="0" smtClean="0"/>
                        <a:t>Procesa transacción</a:t>
                      </a:r>
                    </a:p>
                    <a:p>
                      <a:pPr marL="342900" indent="-342900" algn="just">
                        <a:buAutoNum type="arabicPeriod"/>
                      </a:pPr>
                      <a:r>
                        <a:rPr lang="es-ES" sz="1600" dirty="0" smtClean="0"/>
                        <a:t>Si los fondos son suficientes</a:t>
                      </a:r>
                    </a:p>
                    <a:p>
                      <a:pPr marL="342900" indent="-342900" algn="just">
                        <a:buAutoNum type="arabicPeriod"/>
                      </a:pPr>
                      <a:r>
                        <a:rPr lang="es-ES" sz="1600" dirty="0" smtClean="0"/>
                        <a:t>     Entrega dinero</a:t>
                      </a:r>
                    </a:p>
                    <a:p>
                      <a:pPr marL="342900" indent="-342900" algn="just">
                        <a:buAutoNum type="arabicPeriod"/>
                      </a:pPr>
                      <a:r>
                        <a:rPr lang="es-ES" sz="1600" dirty="0" smtClean="0"/>
                        <a:t>     Entrega saldo</a:t>
                      </a:r>
                    </a:p>
                    <a:p>
                      <a:pPr marL="0" lvl="1" indent="0" algn="just"/>
                      <a:r>
                        <a:rPr lang="es-ES" sz="1600" dirty="0" smtClean="0"/>
                        <a:t>9.      De lo contrario</a:t>
                      </a:r>
                    </a:p>
                    <a:p>
                      <a:pPr marL="0" lvl="1" indent="0" algn="just"/>
                      <a:r>
                        <a:rPr lang="es-ES" sz="1600" dirty="0" smtClean="0"/>
                        <a:t>10.      Presenta mensaje transacción inválida</a:t>
                      </a:r>
                    </a:p>
                    <a:p>
                      <a:pPr marL="0" lvl="1" indent="0" algn="just"/>
                      <a:r>
                        <a:rPr lang="es-ES" sz="1600" dirty="0" smtClean="0"/>
                        <a:t>Fin</a:t>
                      </a:r>
                      <a:endParaRPr lang="es-ES" sz="1600" dirty="0"/>
                    </a:p>
                  </a:txBody>
                  <a:tcPr/>
                </a:tc>
                <a:extLst>
                  <a:ext uri="{0D108BD9-81ED-4DB2-BD59-A6C34878D82A}">
                    <a16:rowId xmlns:a16="http://schemas.microsoft.com/office/drawing/2014/main" val="10000"/>
                  </a:ext>
                </a:extLst>
              </a:tr>
            </a:tbl>
          </a:graphicData>
        </a:graphic>
      </p:graphicFrame>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860217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30906" y="71414"/>
            <a:ext cx="6229326" cy="1727796"/>
          </a:xfrm>
          <a:prstGeom prst="rect">
            <a:avLst/>
          </a:prstGeom>
        </p:spPr>
        <p:txBody>
          <a:bodyPr/>
          <a:lstStyle/>
          <a:p>
            <a:pPr>
              <a:defRPr/>
            </a:pPr>
            <a:r>
              <a:rPr lang="es-CO" sz="3600" b="1" dirty="0" smtClean="0">
                <a:solidFill>
                  <a:schemeClr val="accent6">
                    <a:lumMod val="75000"/>
                  </a:schemeClr>
                </a:solidFill>
                <a:ea typeface="+mj-ea"/>
              </a:rPr>
              <a:t>Actividad 1:</a:t>
            </a:r>
            <a:endParaRPr lang="es-ES" sz="3600" b="1" dirty="0">
              <a:solidFill>
                <a:schemeClr val="accent6">
                  <a:lumMod val="75000"/>
                </a:schemeClr>
              </a:solidFill>
              <a:ea typeface="+mj-ea"/>
            </a:endParaRPr>
          </a:p>
        </p:txBody>
      </p:sp>
      <p:sp>
        <p:nvSpPr>
          <p:cNvPr id="16" name="15 Rectángulo"/>
          <p:cNvSpPr/>
          <p:nvPr/>
        </p:nvSpPr>
        <p:spPr>
          <a:xfrm>
            <a:off x="1071538" y="1071546"/>
            <a:ext cx="7867704" cy="5170646"/>
          </a:xfrm>
          <a:prstGeom prst="rect">
            <a:avLst/>
          </a:prstGeom>
          <a:solidFill>
            <a:srgbClr val="FFC000"/>
          </a:solidFill>
        </p:spPr>
        <p:txBody>
          <a:bodyPr wrap="square">
            <a:spAutoFit/>
          </a:bodyPr>
          <a:lstStyle/>
          <a:p>
            <a:pPr algn="just"/>
            <a:r>
              <a:rPr lang="es-ES" dirty="0" smtClean="0"/>
              <a:t>De acuerdo al ejemplo anterior, ahora identifique los pasos para liquidar el pago de una mensajero en el caso de estudio, teniendo en cuenta los siguientes criterios: </a:t>
            </a:r>
          </a:p>
          <a:p>
            <a:pPr algn="just"/>
            <a:endParaRPr lang="es-ES" dirty="0" smtClean="0"/>
          </a:p>
          <a:p>
            <a:pPr algn="just"/>
            <a:r>
              <a:rPr lang="es-ES" dirty="0" smtClean="0"/>
              <a:t>Por cada sobre entregado se pagan $200, por cada inconsistencia se descuentan $300.</a:t>
            </a:r>
          </a:p>
          <a:p>
            <a:pPr algn="just"/>
            <a:endParaRPr lang="es-ES" dirty="0" smtClean="0"/>
          </a:p>
          <a:p>
            <a:pPr algn="just"/>
            <a:endParaRPr lang="es-ES" dirty="0" smtClean="0"/>
          </a:p>
          <a:p>
            <a:pPr algn="just"/>
            <a:endParaRPr lang="es-ES" dirty="0" smtClean="0"/>
          </a:p>
          <a:p>
            <a:pPr algn="just"/>
            <a:endParaRPr lang="es-ES" dirty="0" smtClean="0"/>
          </a:p>
          <a:p>
            <a:pPr algn="just"/>
            <a:endParaRPr lang="es-ES" dirty="0" smtClean="0"/>
          </a:p>
          <a:p>
            <a:pPr algn="just"/>
            <a:endParaRPr lang="es-ES" dirty="0"/>
          </a:p>
          <a:p>
            <a:pPr algn="just"/>
            <a:endParaRPr lang="es-ES" sz="2600" dirty="0"/>
          </a:p>
          <a:p>
            <a:pPr algn="just"/>
            <a:endParaRPr lang="es-ES" sz="2600" dirty="0" smtClean="0"/>
          </a:p>
          <a:p>
            <a:pPr algn="just"/>
            <a:endParaRPr lang="es-ES" sz="2600" dirty="0"/>
          </a:p>
          <a:p>
            <a:pPr algn="just"/>
            <a:r>
              <a:rPr lang="es-ES" dirty="0" smtClean="0"/>
              <a:t>Una </a:t>
            </a:r>
            <a:r>
              <a:rPr lang="es-ES" dirty="0"/>
              <a:t>vez diligencie la tabla </a:t>
            </a:r>
            <a:r>
              <a:rPr lang="es-ES" dirty="0" smtClean="0"/>
              <a:t>publíquela </a:t>
            </a:r>
            <a:r>
              <a:rPr lang="es-ES" dirty="0"/>
              <a:t>en el </a:t>
            </a:r>
            <a:r>
              <a:rPr lang="es-ES" dirty="0" smtClean="0"/>
              <a:t>e-portafolio disponible en el entorno de evaluación y seguimiento</a:t>
            </a:r>
            <a:endParaRPr lang="es-ES" dirty="0"/>
          </a:p>
        </p:txBody>
      </p:sp>
      <p:graphicFrame>
        <p:nvGraphicFramePr>
          <p:cNvPr id="2" name="1 Tabla"/>
          <p:cNvGraphicFramePr>
            <a:graphicFrameLocks noGrp="1"/>
          </p:cNvGraphicFramePr>
          <p:nvPr>
            <p:extLst>
              <p:ext uri="{D42A27DB-BD31-4B8C-83A1-F6EECF244321}">
                <p14:modId xmlns:p14="http://schemas.microsoft.com/office/powerpoint/2010/main" val="1841790397"/>
              </p:ext>
            </p:extLst>
          </p:nvPr>
        </p:nvGraphicFramePr>
        <p:xfrm>
          <a:off x="1928794" y="3000372"/>
          <a:ext cx="5572164" cy="2531426"/>
        </p:xfrm>
        <a:graphic>
          <a:graphicData uri="http://schemas.openxmlformats.org/drawingml/2006/table">
            <a:tbl>
              <a:tblPr firstRow="1" bandRow="1">
                <a:tableStyleId>{5C22544A-7EE6-4342-B048-85BDC9FD1C3A}</a:tableStyleId>
              </a:tblPr>
              <a:tblGrid>
                <a:gridCol w="5572164">
                  <a:extLst>
                    <a:ext uri="{9D8B030D-6E8A-4147-A177-3AD203B41FA5}">
                      <a16:colId xmlns:a16="http://schemas.microsoft.com/office/drawing/2014/main" val="20000"/>
                    </a:ext>
                  </a:extLst>
                </a:gridCol>
              </a:tblGrid>
              <a:tr h="2531426">
                <a:tc>
                  <a:txBody>
                    <a:bodyPr/>
                    <a:lstStyle/>
                    <a:p>
                      <a:pPr>
                        <a:lnSpc>
                          <a:spcPts val="1920"/>
                        </a:lnSpc>
                      </a:pPr>
                      <a:r>
                        <a:rPr lang="es-CO" sz="1600" dirty="0" smtClean="0"/>
                        <a:t>1. </a:t>
                      </a:r>
                    </a:p>
                    <a:p>
                      <a:pPr>
                        <a:lnSpc>
                          <a:spcPts val="1920"/>
                        </a:lnSpc>
                      </a:pPr>
                      <a:r>
                        <a:rPr lang="es-CO" sz="1600" dirty="0" smtClean="0"/>
                        <a:t>2. </a:t>
                      </a:r>
                    </a:p>
                    <a:p>
                      <a:pPr>
                        <a:lnSpc>
                          <a:spcPts val="1920"/>
                        </a:lnSpc>
                      </a:pPr>
                      <a:r>
                        <a:rPr lang="es-CO" sz="1600" dirty="0" smtClean="0"/>
                        <a:t>3.</a:t>
                      </a:r>
                    </a:p>
                    <a:p>
                      <a:pPr>
                        <a:lnSpc>
                          <a:spcPts val="1920"/>
                        </a:lnSpc>
                      </a:pPr>
                      <a:r>
                        <a:rPr lang="es-CO" sz="1600" dirty="0" smtClean="0"/>
                        <a:t>4.</a:t>
                      </a:r>
                    </a:p>
                    <a:p>
                      <a:pPr>
                        <a:lnSpc>
                          <a:spcPts val="1920"/>
                        </a:lnSpc>
                      </a:pPr>
                      <a:r>
                        <a:rPr lang="es-CO" sz="1600" dirty="0" smtClean="0"/>
                        <a:t>5.</a:t>
                      </a:r>
                    </a:p>
                    <a:p>
                      <a:pPr>
                        <a:lnSpc>
                          <a:spcPts val="1920"/>
                        </a:lnSpc>
                      </a:pPr>
                      <a:r>
                        <a:rPr lang="es-CO" sz="1600" dirty="0" smtClean="0"/>
                        <a:t>6.</a:t>
                      </a:r>
                    </a:p>
                    <a:p>
                      <a:pPr>
                        <a:lnSpc>
                          <a:spcPts val="1920"/>
                        </a:lnSpc>
                      </a:pPr>
                      <a:r>
                        <a:rPr lang="es-CO" sz="1600" dirty="0" smtClean="0"/>
                        <a:t>.</a:t>
                      </a:r>
                    </a:p>
                    <a:p>
                      <a:pPr>
                        <a:lnSpc>
                          <a:spcPts val="1920"/>
                        </a:lnSpc>
                      </a:pPr>
                      <a:r>
                        <a:rPr lang="es-CO" sz="1600" dirty="0" smtClean="0"/>
                        <a:t>.</a:t>
                      </a:r>
                    </a:p>
                    <a:p>
                      <a:pPr>
                        <a:lnSpc>
                          <a:spcPts val="1920"/>
                        </a:lnSpc>
                      </a:pPr>
                      <a:r>
                        <a:rPr lang="es-CO" sz="1600" dirty="0" smtClean="0"/>
                        <a:t>.</a:t>
                      </a:r>
                      <a:endParaRPr lang="es-CO" sz="1600" dirty="0"/>
                    </a:p>
                  </a:txBody>
                  <a:tcPr/>
                </a:tc>
                <a:extLst>
                  <a:ext uri="{0D108BD9-81ED-4DB2-BD59-A6C34878D82A}">
                    <a16:rowId xmlns:a16="http://schemas.microsoft.com/office/drawing/2014/main" val="10000"/>
                  </a:ext>
                </a:extLst>
              </a:tr>
            </a:tbl>
          </a:graphicData>
        </a:graphic>
      </p:graphicFrame>
      <p:sp>
        <p:nvSpPr>
          <p:cNvPr id="3" name="Marcador de pie de página 2"/>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860217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85720" y="785801"/>
            <a:ext cx="8187481" cy="1143001"/>
          </a:xfrm>
          <a:prstGeom prst="rect">
            <a:avLst/>
          </a:prstGeom>
        </p:spPr>
        <p:txBody>
          <a:bodyPr anchor="ctr"/>
          <a:lstStyle/>
          <a:p>
            <a:pPr lvl="0">
              <a:defRPr/>
            </a:pPr>
            <a:r>
              <a:rPr lang="es-CO" sz="4000" b="1" dirty="0" smtClean="0">
                <a:solidFill>
                  <a:schemeClr val="accent6">
                    <a:lumMod val="75000"/>
                  </a:schemeClr>
                </a:solidFill>
                <a:ea typeface="+mj-ea"/>
              </a:rPr>
              <a:t>PARADIGMAS</a:t>
            </a:r>
            <a:r>
              <a:rPr lang="es-CO" sz="4000" b="1" dirty="0" smtClean="0"/>
              <a:t> </a:t>
            </a:r>
            <a:r>
              <a:rPr lang="es-CO" sz="4000" b="1" dirty="0" smtClean="0">
                <a:solidFill>
                  <a:schemeClr val="accent6">
                    <a:lumMod val="75000"/>
                  </a:schemeClr>
                </a:solidFill>
                <a:ea typeface="+mj-ea"/>
              </a:rPr>
              <a:t>DE</a:t>
            </a:r>
            <a:r>
              <a:rPr lang="es-CO" sz="4000" b="1" dirty="0" smtClean="0"/>
              <a:t> </a:t>
            </a:r>
            <a:r>
              <a:rPr lang="es-CO" sz="4000" b="1" dirty="0" smtClean="0">
                <a:solidFill>
                  <a:schemeClr val="accent6">
                    <a:lumMod val="75000"/>
                  </a:schemeClr>
                </a:solidFill>
                <a:ea typeface="+mj-ea"/>
              </a:rPr>
              <a:t>PROGRAMACIÓN</a:t>
            </a:r>
          </a:p>
          <a:p>
            <a:pPr>
              <a:defRPr/>
            </a:pPr>
            <a:endParaRPr lang="es-ES" sz="3200" b="1" dirty="0">
              <a:solidFill>
                <a:schemeClr val="accent6">
                  <a:lumMod val="75000"/>
                </a:schemeClr>
              </a:solidFill>
              <a:ea typeface="+mj-ea"/>
            </a:endParaRPr>
          </a:p>
        </p:txBody>
      </p:sp>
      <p:cxnSp>
        <p:nvCxnSpPr>
          <p:cNvPr id="3" name="2 Conector recto"/>
          <p:cNvCxnSpPr/>
          <p:nvPr/>
        </p:nvCxnSpPr>
        <p:spPr>
          <a:xfrm>
            <a:off x="539676" y="1412776"/>
            <a:ext cx="7920756" cy="0"/>
          </a:xfrm>
          <a:prstGeom prst="line">
            <a:avLst/>
          </a:prstGeom>
          <a:ln>
            <a:solidFill>
              <a:srgbClr val="277281"/>
            </a:solidFill>
          </a:ln>
        </p:spPr>
        <p:style>
          <a:lnRef idx="3">
            <a:schemeClr val="accent5"/>
          </a:lnRef>
          <a:fillRef idx="0">
            <a:schemeClr val="accent5"/>
          </a:fillRef>
          <a:effectRef idx="2">
            <a:schemeClr val="accent5"/>
          </a:effectRef>
          <a:fontRef idx="minor">
            <a:schemeClr val="tx1"/>
          </a:fontRef>
        </p:style>
      </p:cxn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930" y="2140199"/>
            <a:ext cx="8208912" cy="2788999"/>
          </a:xfrm>
          <a:prstGeom prst="rect">
            <a:avLst/>
          </a:prstGeom>
        </p:spPr>
      </p:pic>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860217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357158" y="214290"/>
            <a:ext cx="8187481" cy="1143001"/>
          </a:xfrm>
          <a:prstGeom prst="rect">
            <a:avLst/>
          </a:prstGeom>
        </p:spPr>
        <p:txBody>
          <a:bodyPr anchor="ctr"/>
          <a:lstStyle/>
          <a:p>
            <a:pPr>
              <a:defRPr/>
            </a:pPr>
            <a:r>
              <a:rPr lang="es-CO" sz="4000" b="1" dirty="0" smtClean="0">
                <a:solidFill>
                  <a:schemeClr val="accent6">
                    <a:lumMod val="75000"/>
                  </a:schemeClr>
                </a:solidFill>
                <a:ea typeface="+mj-ea"/>
              </a:rPr>
              <a:t>PROGRAMACIÓN</a:t>
            </a:r>
            <a:r>
              <a:rPr lang="es-CO" sz="4000" b="1" dirty="0" smtClean="0"/>
              <a:t> </a:t>
            </a:r>
            <a:r>
              <a:rPr lang="es-CO" sz="4000" b="1" dirty="0" smtClean="0">
                <a:solidFill>
                  <a:schemeClr val="accent6">
                    <a:lumMod val="75000"/>
                  </a:schemeClr>
                </a:solidFill>
                <a:ea typeface="+mj-ea"/>
              </a:rPr>
              <a:t>ESTRUCTURADA</a:t>
            </a:r>
            <a:endParaRPr lang="es-ES" sz="3200" b="1" dirty="0">
              <a:solidFill>
                <a:schemeClr val="accent6">
                  <a:lumMod val="75000"/>
                </a:schemeClr>
              </a:solidFill>
              <a:ea typeface="+mj-ea"/>
            </a:endParaRPr>
          </a:p>
        </p:txBody>
      </p:sp>
      <p:cxnSp>
        <p:nvCxnSpPr>
          <p:cNvPr id="3" name="2 Conector recto"/>
          <p:cNvCxnSpPr/>
          <p:nvPr/>
        </p:nvCxnSpPr>
        <p:spPr>
          <a:xfrm>
            <a:off x="500034" y="1071546"/>
            <a:ext cx="7920756" cy="0"/>
          </a:xfrm>
          <a:prstGeom prst="line">
            <a:avLst/>
          </a:prstGeom>
          <a:ln>
            <a:solidFill>
              <a:srgbClr val="277281"/>
            </a:solidFill>
          </a:ln>
        </p:spPr>
        <p:style>
          <a:lnRef idx="3">
            <a:schemeClr val="accent5"/>
          </a:lnRef>
          <a:fillRef idx="0">
            <a:schemeClr val="accent5"/>
          </a:fillRef>
          <a:effectRef idx="2">
            <a:schemeClr val="accent5"/>
          </a:effectRef>
          <a:fontRef idx="minor">
            <a:schemeClr val="tx1"/>
          </a:fontRef>
        </p:style>
      </p:cxnSp>
      <p:sp>
        <p:nvSpPr>
          <p:cNvPr id="9" name="2 Subtítulo"/>
          <p:cNvSpPr txBox="1">
            <a:spLocks/>
          </p:cNvSpPr>
          <p:nvPr/>
        </p:nvSpPr>
        <p:spPr>
          <a:xfrm>
            <a:off x="642910" y="1500174"/>
            <a:ext cx="2615696" cy="2088231"/>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s-CO" sz="2800" b="1" dirty="0" smtClean="0">
              <a:solidFill>
                <a:schemeClr val="tx1"/>
              </a:solidFill>
            </a:endParaRPr>
          </a:p>
          <a:p>
            <a:pPr algn="just"/>
            <a:r>
              <a:rPr lang="es-CO" sz="2800" dirty="0" smtClean="0">
                <a:solidFill>
                  <a:schemeClr val="tx1"/>
                </a:solidFill>
              </a:rPr>
              <a:t>Orientado </a:t>
            </a:r>
            <a:r>
              <a:rPr lang="es-CO" sz="2800" dirty="0">
                <a:solidFill>
                  <a:schemeClr val="tx1"/>
                </a:solidFill>
              </a:rPr>
              <a:t>a mejorar la claridad, calidad y tiempo de desarrollo de un programa de computadora, utilizando únicamente subrutinas y tres estructuras: secuencia, selección e iteración </a:t>
            </a:r>
          </a:p>
          <a:p>
            <a:pPr algn="just"/>
            <a:endParaRPr lang="es-CO" sz="2800" dirty="0"/>
          </a:p>
          <a:p>
            <a:pPr algn="just"/>
            <a:endParaRPr lang="es-CO" sz="2800" b="1" dirty="0" smtClean="0"/>
          </a:p>
          <a:p>
            <a:pPr algn="l"/>
            <a:endParaRPr lang="es-CO" sz="2800" b="1" dirty="0" smtClean="0"/>
          </a:p>
          <a:p>
            <a:pPr algn="l"/>
            <a:endParaRPr lang="es-CO" sz="2800" b="1" dirty="0" smtClean="0"/>
          </a:p>
          <a:p>
            <a:endParaRPr lang="es-CO" dirty="0"/>
          </a:p>
        </p:txBody>
      </p:sp>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3711994"/>
            <a:ext cx="3138404" cy="2795553"/>
          </a:xfrm>
          <a:prstGeom prst="rect">
            <a:avLst/>
          </a:prstGeom>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058" y="1285860"/>
            <a:ext cx="4737026" cy="273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2 Subtítulo"/>
          <p:cNvSpPr txBox="1">
            <a:spLocks/>
          </p:cNvSpPr>
          <p:nvPr/>
        </p:nvSpPr>
        <p:spPr>
          <a:xfrm>
            <a:off x="4788024" y="4086076"/>
            <a:ext cx="3384376" cy="1652487"/>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s-CO" sz="2800" dirty="0"/>
          </a:p>
          <a:p>
            <a:pPr algn="just"/>
            <a:r>
              <a:rPr lang="es-CO" sz="2800" b="1" dirty="0">
                <a:solidFill>
                  <a:schemeClr val="tx1"/>
                </a:solidFill>
              </a:rPr>
              <a:t>Esta programación utiliza:</a:t>
            </a:r>
          </a:p>
          <a:p>
            <a:pPr algn="just"/>
            <a:endParaRPr lang="es-CO" sz="2800" b="1" dirty="0">
              <a:solidFill>
                <a:schemeClr val="tx1"/>
              </a:solidFill>
            </a:endParaRPr>
          </a:p>
          <a:p>
            <a:pPr algn="just"/>
            <a:r>
              <a:rPr lang="es-CO" sz="2800" b="1" dirty="0" smtClean="0">
                <a:solidFill>
                  <a:schemeClr val="tx1"/>
                </a:solidFill>
              </a:rPr>
              <a:t>•Diseño descendente</a:t>
            </a:r>
            <a:endParaRPr lang="es-CO" sz="2800" b="1" dirty="0">
              <a:solidFill>
                <a:schemeClr val="tx1"/>
              </a:solidFill>
            </a:endParaRPr>
          </a:p>
          <a:p>
            <a:pPr algn="just"/>
            <a:r>
              <a:rPr lang="es-CO" sz="2800" b="1" dirty="0" smtClean="0">
                <a:solidFill>
                  <a:schemeClr val="tx1"/>
                </a:solidFill>
              </a:rPr>
              <a:t>•Recursos abstractos</a:t>
            </a:r>
            <a:endParaRPr lang="es-CO" sz="2800" b="1" dirty="0">
              <a:solidFill>
                <a:schemeClr val="tx1"/>
              </a:solidFill>
            </a:endParaRPr>
          </a:p>
          <a:p>
            <a:pPr algn="just"/>
            <a:r>
              <a:rPr lang="es-CO" sz="2800" b="1" dirty="0" smtClean="0">
                <a:solidFill>
                  <a:schemeClr val="tx1"/>
                </a:solidFill>
              </a:rPr>
              <a:t>•Estructuras básicas</a:t>
            </a:r>
          </a:p>
          <a:p>
            <a:pPr algn="just"/>
            <a:endParaRPr lang="es-CO" sz="2800" b="1" dirty="0" smtClean="0"/>
          </a:p>
          <a:p>
            <a:pPr algn="l"/>
            <a:endParaRPr lang="es-CO" sz="2800" b="1" dirty="0" smtClean="0"/>
          </a:p>
          <a:p>
            <a:pPr algn="l"/>
            <a:endParaRPr lang="es-CO" sz="2800" b="1" dirty="0" smtClean="0"/>
          </a:p>
          <a:p>
            <a:endParaRPr lang="es-CO" dirty="0"/>
          </a:p>
        </p:txBody>
      </p:sp>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860217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395660" y="496144"/>
            <a:ext cx="8187481" cy="1143001"/>
          </a:xfrm>
          <a:prstGeom prst="rect">
            <a:avLst/>
          </a:prstGeom>
        </p:spPr>
        <p:txBody>
          <a:bodyPr anchor="ctr"/>
          <a:lstStyle/>
          <a:p>
            <a:pPr>
              <a:defRPr/>
            </a:pPr>
            <a:r>
              <a:rPr lang="es-CO" sz="4000" b="1" dirty="0" smtClean="0">
                <a:solidFill>
                  <a:schemeClr val="accent6">
                    <a:lumMod val="75000"/>
                  </a:schemeClr>
                </a:solidFill>
                <a:ea typeface="+mj-ea"/>
              </a:rPr>
              <a:t>PROGRAMACION MODULAR</a:t>
            </a:r>
            <a:endParaRPr lang="es-ES" sz="3200" b="1" dirty="0">
              <a:solidFill>
                <a:schemeClr val="accent6">
                  <a:lumMod val="75000"/>
                </a:schemeClr>
              </a:solidFill>
              <a:ea typeface="+mj-ea"/>
            </a:endParaRPr>
          </a:p>
        </p:txBody>
      </p:sp>
      <p:cxnSp>
        <p:nvCxnSpPr>
          <p:cNvPr id="3" name="2 Conector recto"/>
          <p:cNvCxnSpPr/>
          <p:nvPr/>
        </p:nvCxnSpPr>
        <p:spPr>
          <a:xfrm>
            <a:off x="539676" y="1412776"/>
            <a:ext cx="7920756" cy="0"/>
          </a:xfrm>
          <a:prstGeom prst="line">
            <a:avLst/>
          </a:prstGeom>
          <a:ln>
            <a:solidFill>
              <a:srgbClr val="277281"/>
            </a:solidFill>
          </a:ln>
        </p:spPr>
        <p:style>
          <a:lnRef idx="3">
            <a:schemeClr val="accent5"/>
          </a:lnRef>
          <a:fillRef idx="0">
            <a:schemeClr val="accent5"/>
          </a:fillRef>
          <a:effectRef idx="2">
            <a:schemeClr val="accent5"/>
          </a:effectRef>
          <a:fontRef idx="minor">
            <a:schemeClr val="tx1"/>
          </a:fontRef>
        </p:style>
      </p:cxnSp>
      <p:sp>
        <p:nvSpPr>
          <p:cNvPr id="8" name="2 Subtítulo"/>
          <p:cNvSpPr txBox="1">
            <a:spLocks/>
          </p:cNvSpPr>
          <p:nvPr/>
        </p:nvSpPr>
        <p:spPr>
          <a:xfrm>
            <a:off x="357158" y="1285860"/>
            <a:ext cx="4433408" cy="1517297"/>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s-CO" sz="2800" b="1" dirty="0" smtClean="0">
              <a:solidFill>
                <a:schemeClr val="tx1"/>
              </a:solidFill>
            </a:endParaRPr>
          </a:p>
          <a:p>
            <a:pPr algn="just"/>
            <a:r>
              <a:rPr lang="es-CO" sz="2800" b="1" dirty="0" smtClean="0">
                <a:solidFill>
                  <a:schemeClr val="tx1"/>
                </a:solidFill>
              </a:rPr>
              <a:t>La programación modular consiste en resolver de forma independiente los subproblemas resultantes de una descomposición.</a:t>
            </a:r>
          </a:p>
          <a:p>
            <a:pPr algn="just"/>
            <a:endParaRPr lang="es-CO" sz="2800" b="1" dirty="0" smtClean="0"/>
          </a:p>
          <a:p>
            <a:pPr algn="just"/>
            <a:endParaRPr lang="es-CO" sz="2800" b="1" dirty="0" smtClean="0"/>
          </a:p>
          <a:p>
            <a:pPr algn="l"/>
            <a:endParaRPr lang="es-CO" sz="2800" b="1" dirty="0" smtClean="0"/>
          </a:p>
          <a:p>
            <a:pPr algn="l"/>
            <a:endParaRPr lang="es-CO" sz="2800" b="1" dirty="0" smtClean="0"/>
          </a:p>
          <a:p>
            <a:endParaRPr lang="es-CO" dirty="0"/>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0694" y="1643050"/>
            <a:ext cx="3302278" cy="2714644"/>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20" y="3500438"/>
            <a:ext cx="6500858" cy="3143272"/>
          </a:xfrm>
          <a:prstGeom prst="rect">
            <a:avLst/>
          </a:prstGeom>
        </p:spPr>
      </p:pic>
      <p:sp>
        <p:nvSpPr>
          <p:cNvPr id="2" name="Marcador de pie de página 1"/>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8602179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bca6278751959cbab5af7119ab1b7ee746fee4"/>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1429</TotalTime>
  <Words>2155</Words>
  <Application>Microsoft Office PowerPoint</Application>
  <PresentationFormat>Presentación en pantalla (4:3)</PresentationFormat>
  <Paragraphs>330</Paragraphs>
  <Slides>30</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30</vt:i4>
      </vt:variant>
    </vt:vector>
  </HeadingPairs>
  <TitlesOfParts>
    <vt:vector size="34"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Katherine Viviana Gaitan Naranjo</dc:creator>
  <cp:lastModifiedBy>Sala 6.</cp:lastModifiedBy>
  <cp:revision>202</cp:revision>
  <dcterms:created xsi:type="dcterms:W3CDTF">2013-04-16T14:03:18Z</dcterms:created>
  <dcterms:modified xsi:type="dcterms:W3CDTF">2016-08-05T00:24:20Z</dcterms:modified>
</cp:coreProperties>
</file>