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7"/>
  </p:notesMasterIdLst>
  <p:sldIdLst>
    <p:sldId id="256" r:id="rId2"/>
    <p:sldId id="258" r:id="rId3"/>
    <p:sldId id="257" r:id="rId4"/>
    <p:sldId id="260" r:id="rId5"/>
    <p:sldId id="261" r:id="rId6"/>
    <p:sldId id="259" r:id="rId7"/>
    <p:sldId id="273" r:id="rId8"/>
    <p:sldId id="263" r:id="rId9"/>
    <p:sldId id="265" r:id="rId10"/>
    <p:sldId id="264" r:id="rId11"/>
    <p:sldId id="278" r:id="rId12"/>
    <p:sldId id="276" r:id="rId13"/>
    <p:sldId id="274" r:id="rId14"/>
    <p:sldId id="275" r:id="rId15"/>
    <p:sldId id="271" r:id="rId16"/>
    <p:sldId id="262" r:id="rId17"/>
    <p:sldId id="266" r:id="rId18"/>
    <p:sldId id="282" r:id="rId19"/>
    <p:sldId id="268" r:id="rId20"/>
    <p:sldId id="269" r:id="rId21"/>
    <p:sldId id="277" r:id="rId22"/>
    <p:sldId id="279" r:id="rId23"/>
    <p:sldId id="280" r:id="rId24"/>
    <p:sldId id="281" r:id="rId25"/>
    <p:sldId id="283" r:id="rId2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9900"/>
    <a:srgbClr val="33CC33"/>
    <a:srgbClr val="990000"/>
    <a:srgbClr val="FF3300"/>
    <a:srgbClr val="FFCC00"/>
    <a:srgbClr val="FFCC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6C01E2-E169-43FE-B5BE-B51CBE517427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59337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5423374-FCF7-4BEC-A3B0-08DC4FC13E30}" type="slidenum">
              <a:rPr lang="es-ES" altLang="es-CO"/>
              <a:pPr eaLnBrk="1" hangingPunct="1"/>
              <a:t>1</a:t>
            </a:fld>
            <a:endParaRPr lang="es-ES" altLang="es-CO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528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7D29E9-6E67-429B-9FED-08E6D278144A}" type="slidenum">
              <a:rPr lang="es-ES" altLang="es-CO"/>
              <a:pPr eaLnBrk="1" hangingPunct="1"/>
              <a:t>10</a:t>
            </a:fld>
            <a:endParaRPr lang="es-ES" altLang="es-CO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892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FDB6D4-260F-4F11-8C5E-4A6A7D2647E9}" type="slidenum">
              <a:rPr lang="es-ES" altLang="es-CO"/>
              <a:pPr eaLnBrk="1" hangingPunct="1"/>
              <a:t>11</a:t>
            </a:fld>
            <a:endParaRPr lang="es-ES" altLang="es-CO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450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8427E0-5BAF-426E-8AD3-301251F2E954}" type="slidenum">
              <a:rPr lang="es-ES" altLang="es-CO"/>
              <a:pPr eaLnBrk="1" hangingPunct="1"/>
              <a:t>12</a:t>
            </a:fld>
            <a:endParaRPr lang="es-ES" altLang="es-CO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06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46486C-C1A9-4B5E-944A-A37A9866F95D}" type="slidenum">
              <a:rPr lang="es-ES" altLang="es-CO"/>
              <a:pPr eaLnBrk="1" hangingPunct="1"/>
              <a:t>13</a:t>
            </a:fld>
            <a:endParaRPr lang="es-ES" altLang="es-CO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836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88DB90-A0CF-42D1-B9AC-E30458659D58}" type="slidenum">
              <a:rPr lang="es-ES" altLang="es-CO"/>
              <a:pPr eaLnBrk="1" hangingPunct="1"/>
              <a:t>14</a:t>
            </a:fld>
            <a:endParaRPr lang="es-ES" altLang="es-CO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798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FACC7A-E8FA-48C5-A918-96B7C3A53E27}" type="slidenum">
              <a:rPr lang="es-ES" altLang="es-CO"/>
              <a:pPr eaLnBrk="1" hangingPunct="1"/>
              <a:t>15</a:t>
            </a:fld>
            <a:endParaRPr lang="es-ES" altLang="es-CO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25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7D0559-4641-4CEB-B623-5CD606379EF6}" type="slidenum">
              <a:rPr lang="es-ES" altLang="es-CO"/>
              <a:pPr eaLnBrk="1" hangingPunct="1"/>
              <a:t>16</a:t>
            </a:fld>
            <a:endParaRPr lang="es-ES" altLang="es-CO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5054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4AB77E-BFA7-4167-95CE-225BE5965AAB}" type="slidenum">
              <a:rPr lang="es-ES" altLang="es-CO"/>
              <a:pPr eaLnBrk="1" hangingPunct="1"/>
              <a:t>17</a:t>
            </a:fld>
            <a:endParaRPr lang="es-ES" altLang="es-CO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57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12C11E-7CB9-4E86-97EC-3C75C5EB0A3A}" type="slidenum">
              <a:rPr lang="es-ES" altLang="es-CO"/>
              <a:pPr eaLnBrk="1" hangingPunct="1"/>
              <a:t>18</a:t>
            </a:fld>
            <a:endParaRPr lang="es-ES" altLang="es-CO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8821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008412-B1B6-48FD-8C89-C3FFE8BC61EA}" type="slidenum">
              <a:rPr lang="es-ES" altLang="es-CO"/>
              <a:pPr eaLnBrk="1" hangingPunct="1"/>
              <a:t>19</a:t>
            </a:fld>
            <a:endParaRPr lang="es-ES" altLang="es-CO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21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C8796C-1A96-479C-8468-169D6AC21A13}" type="slidenum">
              <a:rPr lang="es-ES" altLang="es-CO"/>
              <a:pPr eaLnBrk="1" hangingPunct="1"/>
              <a:t>2</a:t>
            </a:fld>
            <a:endParaRPr lang="es-ES" altLang="es-CO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8538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432037-4FED-4FDE-9C92-888CB49DAF9B}" type="slidenum">
              <a:rPr lang="es-ES" altLang="es-CO"/>
              <a:pPr eaLnBrk="1" hangingPunct="1"/>
              <a:t>20</a:t>
            </a:fld>
            <a:endParaRPr lang="es-ES" altLang="es-CO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646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499248-B472-4C42-9CB2-E2E09D93B6E0}" type="slidenum">
              <a:rPr lang="es-ES" altLang="es-CO"/>
              <a:pPr eaLnBrk="1" hangingPunct="1"/>
              <a:t>21</a:t>
            </a:fld>
            <a:endParaRPr lang="es-ES" altLang="es-CO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5809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4E5A9B-CAFB-466B-9BAE-0D4591CCDF78}" type="slidenum">
              <a:rPr lang="es-ES" altLang="es-CO"/>
              <a:pPr eaLnBrk="1" hangingPunct="1"/>
              <a:t>22</a:t>
            </a:fld>
            <a:endParaRPr lang="es-ES" altLang="es-CO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9510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00CD24-7C6A-467E-8E2A-7EE36B4B1DC8}" type="slidenum">
              <a:rPr lang="es-ES" altLang="es-CO"/>
              <a:pPr eaLnBrk="1" hangingPunct="1"/>
              <a:t>23</a:t>
            </a:fld>
            <a:endParaRPr lang="es-ES" altLang="es-CO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498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D68E31-30ED-4B47-B9D0-DA83E85E1D4D}" type="slidenum">
              <a:rPr lang="es-ES" altLang="es-CO"/>
              <a:pPr eaLnBrk="1" hangingPunct="1"/>
              <a:t>24</a:t>
            </a:fld>
            <a:endParaRPr lang="es-ES" altLang="es-CO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8036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843930-59ED-4A33-94FC-0555E0C84A7F}" type="slidenum">
              <a:rPr lang="es-ES" altLang="es-CO"/>
              <a:pPr eaLnBrk="1" hangingPunct="1"/>
              <a:t>25</a:t>
            </a:fld>
            <a:endParaRPr lang="es-ES" altLang="es-CO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80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D65FD9-987F-4C13-AAFB-472C83C0C752}" type="slidenum">
              <a:rPr lang="es-ES" altLang="es-CO"/>
              <a:pPr eaLnBrk="1" hangingPunct="1"/>
              <a:t>3</a:t>
            </a:fld>
            <a:endParaRPr lang="es-ES" altLang="es-CO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7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E372BE-4E1C-4AD3-970C-6E5E61759BB3}" type="slidenum">
              <a:rPr lang="es-ES" altLang="es-CO"/>
              <a:pPr eaLnBrk="1" hangingPunct="1"/>
              <a:t>4</a:t>
            </a:fld>
            <a:endParaRPr lang="es-ES" altLang="es-CO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17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CC9C8B-F624-4055-B5E6-BB1896D40579}" type="slidenum">
              <a:rPr lang="es-ES" altLang="es-CO"/>
              <a:pPr eaLnBrk="1" hangingPunct="1"/>
              <a:t>5</a:t>
            </a:fld>
            <a:endParaRPr lang="es-ES" altLang="es-CO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938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A8C36A-2DDA-4228-AC6C-59D5A1C80474}" type="slidenum">
              <a:rPr lang="es-ES" altLang="es-CO"/>
              <a:pPr eaLnBrk="1" hangingPunct="1"/>
              <a:t>6</a:t>
            </a:fld>
            <a:endParaRPr lang="es-ES" altLang="es-CO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941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14C638-22FC-4193-982E-C7D724F11365}" type="slidenum">
              <a:rPr lang="es-ES" altLang="es-CO"/>
              <a:pPr eaLnBrk="1" hangingPunct="1"/>
              <a:t>7</a:t>
            </a:fld>
            <a:endParaRPr lang="es-ES" altLang="es-CO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56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97D06C-9ABC-4FE5-A316-DFFC978E5F70}" type="slidenum">
              <a:rPr lang="es-ES" altLang="es-CO"/>
              <a:pPr eaLnBrk="1" hangingPunct="1"/>
              <a:t>8</a:t>
            </a:fld>
            <a:endParaRPr lang="es-ES" altLang="es-CO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841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3DE48F-96B4-4706-B0C6-0B130CF0E6A4}" type="slidenum">
              <a:rPr lang="es-ES" altLang="es-CO"/>
              <a:pPr eaLnBrk="1" hangingPunct="1"/>
              <a:t>9</a:t>
            </a:fld>
            <a:endParaRPr lang="es-ES" altLang="es-CO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CO" altLang="es-C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1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47597-0789-4B9F-BE32-0256EFC05500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57334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8AD5B9-7E11-4CF9-85A2-7A757DD6BAFF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27256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9A2D4-A7C6-4B82-B737-570C281C3BE1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750606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6EB2FE-9DFC-4F8A-B4C1-7C9FD69E4A64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32114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399CE8-082A-4C59-B0B2-407A931C61C9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16464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21110-7878-4ED7-BA96-1768C257FFF5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72130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77371-C108-4D46-A7FC-E1D71984EDD6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25613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6E30AD-F17E-4B4F-B406-9187C25569D0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61961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104B-B1C8-48B4-B35D-AF844D93A187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77301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1B659-A527-4A78-A398-B2E4C65C27A0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07506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4D1B7-EC4F-4E22-9573-71116B371E44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1776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04926-5853-4C00-88B2-C99DA6EBDDCC}" type="slidenum">
              <a:rPr lang="es-ES" altLang="es-CO"/>
              <a:pPr/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83483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99"/>
            </a:gs>
            <a:gs pos="100000">
              <a:srgbClr val="FFCC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texto del patrón</a:t>
            </a:r>
          </a:p>
          <a:p>
            <a:pPr lvl="1"/>
            <a:r>
              <a:rPr lang="es-ES" altLang="es-CO" smtClean="0"/>
              <a:t>Segundo nivel</a:t>
            </a:r>
          </a:p>
          <a:p>
            <a:pPr lvl="2"/>
            <a:r>
              <a:rPr lang="es-ES" altLang="es-CO" smtClean="0"/>
              <a:t>Tercer nivel</a:t>
            </a:r>
          </a:p>
          <a:p>
            <a:pPr lvl="3"/>
            <a:r>
              <a:rPr lang="es-ES" altLang="es-CO" smtClean="0"/>
              <a:t>Cuarto nivel</a:t>
            </a:r>
          </a:p>
          <a:p>
            <a:pPr lvl="4"/>
            <a:r>
              <a:rPr lang="es-ES" altLang="es-CO" smtClean="0"/>
              <a:t>Quinto nivel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1ED22F-3937-4ACE-A2EA-985ECD209D1F}" type="slidenum">
              <a:rPr lang="es-ES" altLang="es-CO"/>
              <a:pPr/>
              <a:t>‹Nº›</a:t>
            </a:fld>
            <a:endParaRPr lang="es-ES" alt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23913" y="1484313"/>
            <a:ext cx="752475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8000" b="1">
                <a:solidFill>
                  <a:srgbClr val="FF3300"/>
                </a:solidFill>
                <a:latin typeface="Tahoma" panose="020B0604030504040204" pitchFamily="34" charset="0"/>
              </a:rPr>
              <a:t>Sistemas de Numeración</a:t>
            </a: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3347864" y="6309320"/>
            <a:ext cx="5616624" cy="46166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O" sz="2400" b="1" dirty="0" smtClean="0">
                <a:solidFill>
                  <a:srgbClr val="0033CC"/>
                </a:solidFill>
                <a:latin typeface="Tahoma" panose="020B0604030504040204" pitchFamily="34" charset="0"/>
              </a:rPr>
              <a:t>Mg EDUARDO HERNANDEZ ORTIZ </a:t>
            </a:r>
            <a:endParaRPr lang="es-ES" altLang="es-CO" sz="2400" b="1" dirty="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900113" y="1412875"/>
            <a:ext cx="7272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Consiste en expresar un numeral como la suma de los </a:t>
            </a:r>
            <a:r>
              <a:rPr lang="es-ES" altLang="es-CO" sz="2000" b="1" i="1" u="sng">
                <a:solidFill>
                  <a:srgbClr val="FF3300"/>
                </a:solidFill>
                <a:latin typeface="Comic Sans MS" panose="030F0702030302020204" pitchFamily="66" charset="0"/>
              </a:rPr>
              <a:t>valores posiciónales</a:t>
            </a:r>
            <a:r>
              <a:rPr lang="es-ES" altLang="es-CO" sz="2000" b="1">
                <a:latin typeface="Comic Sans MS" panose="030F0702030302020204" pitchFamily="66" charset="0"/>
              </a:rPr>
              <a:t> de sus cifras.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4213" y="2239963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Ejemplos: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27088" y="739775"/>
            <a:ext cx="7489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Descomposición Polinómica en el Sistema Decimal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547813" y="2852738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4x2x</a:t>
            </a:r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1651000" y="2903538"/>
            <a:ext cx="7921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1547813" y="3476625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2ab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971550" y="4124325"/>
            <a:ext cx="151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(x+1)xyx</a:t>
            </a:r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1177925" y="4149725"/>
            <a:ext cx="1306513" cy="20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1690688" y="4843463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3ab</a:t>
            </a:r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1835150" y="4868863"/>
            <a:ext cx="5048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1906588" y="5492750"/>
            <a:ext cx="1512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ab</a:t>
            </a:r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051050" y="5516563"/>
            <a:ext cx="2889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2627313" y="2868613"/>
            <a:ext cx="5976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4.1000 + x.100 + 2.10 + x.1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2627313" y="3470275"/>
            <a:ext cx="5976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2.100 + a.10 + b.1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627313" y="4124325"/>
            <a:ext cx="5976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(x+1).1000 + x.100 + y.10 + x.1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27313" y="4848225"/>
            <a:ext cx="5976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3.100 + a.10 + b.1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627313" y="5492750"/>
            <a:ext cx="5976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a.10 + b.1</a:t>
            </a: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1671638" y="3500438"/>
            <a:ext cx="5762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17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3" grpId="0"/>
      <p:bldP spid="17425" grpId="0"/>
      <p:bldP spid="17426" grpId="0" animBg="1"/>
      <p:bldP spid="17428" grpId="0"/>
      <p:bldP spid="17430" grpId="0"/>
      <p:bldP spid="17431" grpId="0" animBg="1"/>
      <p:bldP spid="17432" grpId="0"/>
      <p:bldP spid="17434" grpId="0" animBg="1"/>
      <p:bldP spid="17435" grpId="0"/>
      <p:bldP spid="17437" grpId="0" animBg="1"/>
      <p:bldP spid="17440" grpId="0"/>
      <p:bldP spid="17441" grpId="0"/>
      <p:bldP spid="17442" grpId="0"/>
      <p:bldP spid="17443" grpId="0"/>
      <p:bldP spid="174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827088" y="739775"/>
            <a:ext cx="7489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Descomposición polinómica de numerales representados en otros sistemas de numeración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68313" y="1592263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Ejemplo: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939925" y="2278063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4357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133725" y="22780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701925" y="24447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>
                <a:latin typeface="Comic Sans MS" panose="030F0702030302020204" pitchFamily="66" charset="0"/>
              </a:rPr>
              <a:t>(9)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681288" y="2698750"/>
            <a:ext cx="1079500" cy="1295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516188" y="2689225"/>
            <a:ext cx="504825" cy="2159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2195513" y="2689225"/>
            <a:ext cx="144462" cy="22526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1560513" y="2689225"/>
            <a:ext cx="576262" cy="15113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668713" y="3875088"/>
            <a:ext cx="71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  <a:sym typeface="Symbol" panose="05050102010706020507" pitchFamily="18" charset="2"/>
              </a:rPr>
              <a:t>1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2947988" y="4719638"/>
            <a:ext cx="71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  <a:sym typeface="Symbol" panose="05050102010706020507" pitchFamily="18" charset="2"/>
              </a:rPr>
              <a:t>9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044700" y="4897438"/>
            <a:ext cx="78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  <a:sym typeface="Symbol" panose="05050102010706020507" pitchFamily="18" charset="2"/>
              </a:rPr>
              <a:t>9</a:t>
            </a:r>
            <a:endParaRPr lang="es-ES" altLang="es-CO" b="1" i="1">
              <a:latin typeface="Verdana" panose="020B0604030504040204" pitchFamily="34" charset="0"/>
            </a:endParaRP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351088" y="4797425"/>
            <a:ext cx="360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1600" b="1">
                <a:latin typeface="Comic Sans MS" panose="030F0702030302020204" pitchFamily="66" charset="0"/>
              </a:rPr>
              <a:t>2</a:t>
            </a:r>
            <a:r>
              <a:rPr lang="es-ES" altLang="es-CO" sz="16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416050" y="4092575"/>
            <a:ext cx="78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  <a:sym typeface="Symbol" panose="05050102010706020507" pitchFamily="18" charset="2"/>
              </a:rPr>
              <a:t>9</a:t>
            </a:r>
            <a:endParaRPr lang="es-ES" altLang="es-CO" b="1" i="1">
              <a:latin typeface="Verdana" panose="020B0604030504040204" pitchFamily="34" charset="0"/>
            </a:endParaRP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722438" y="3992563"/>
            <a:ext cx="360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1600" b="1">
                <a:latin typeface="Comic Sans MS" panose="030F0702030302020204" pitchFamily="66" charset="0"/>
              </a:rPr>
              <a:t>3</a:t>
            </a:r>
            <a:r>
              <a:rPr lang="es-ES" altLang="es-CO" sz="16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3421063" y="2282825"/>
            <a:ext cx="1150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4.9  +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976688" y="22050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3 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500563" y="2282825"/>
            <a:ext cx="1223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3.9  +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5056188" y="22050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5581650" y="2297113"/>
            <a:ext cx="1223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5.9 +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516688" y="2297113"/>
            <a:ext cx="1223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7.1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48" grpId="0"/>
      <p:bldP spid="31749" grpId="0"/>
      <p:bldP spid="31750" grpId="0"/>
      <p:bldP spid="31751" grpId="0" animBg="1"/>
      <p:bldP spid="31752" grpId="0" animBg="1"/>
      <p:bldP spid="31753" grpId="0" animBg="1"/>
      <p:bldP spid="31754" grpId="0" animBg="1"/>
      <p:bldP spid="31755" grpId="0"/>
      <p:bldP spid="31756" grpId="0"/>
      <p:bldP spid="31757" grpId="0"/>
      <p:bldP spid="31758" grpId="0"/>
      <p:bldP spid="31759" grpId="0"/>
      <p:bldP spid="31760" grpId="0"/>
      <p:bldP spid="31761" grpId="0"/>
      <p:bldP spid="31762" grpId="0"/>
      <p:bldP spid="31763" grpId="0"/>
      <p:bldP spid="31764" grpId="0"/>
      <p:bldP spid="31765" grpId="0"/>
      <p:bldP spid="317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4213" y="822325"/>
            <a:ext cx="215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Mas ejemplos: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62075" y="1701800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2143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698750" y="1701800"/>
            <a:ext cx="597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2.5  + 1.5  + 4.5 + 3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24075" y="186848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>
                <a:latin typeface="Comic Sans MS" panose="030F0702030302020204" pitchFamily="66" charset="0"/>
              </a:rPr>
              <a:t>(5)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614738" y="159861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716463" y="15827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546225" y="2540000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124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698750" y="2540000"/>
            <a:ext cx="295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1.6  + 2.6 + 4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122488" y="272573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>
                <a:latin typeface="Comic Sans MS" panose="030F0702030302020204" pitchFamily="66" charset="0"/>
              </a:rPr>
              <a:t>(6)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614738" y="243681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690688" y="4892675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54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698750" y="4892675"/>
            <a:ext cx="2017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5.8 + 4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2122488" y="507841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>
                <a:latin typeface="Comic Sans MS" panose="030F0702030302020204" pitchFamily="66" charset="0"/>
              </a:rPr>
              <a:t>(8)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1546225" y="3287713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346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2698750" y="3287713"/>
            <a:ext cx="302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3.8  + 4.8 + 6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2122488" y="34734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>
                <a:latin typeface="Comic Sans MS" panose="030F0702030302020204" pitchFamily="66" charset="0"/>
              </a:rPr>
              <a:t>(8)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3614738" y="318452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1362075" y="4051300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23A5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698750" y="4051300"/>
            <a:ext cx="4681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2.11  + 3.11  + </a:t>
            </a:r>
            <a:r>
              <a:rPr lang="es-ES" altLang="es-CO" sz="2400" b="1" i="1">
                <a:solidFill>
                  <a:srgbClr val="FF3300"/>
                </a:solidFill>
                <a:latin typeface="Comic Sans MS" panose="030F0702030302020204" pitchFamily="66" charset="0"/>
              </a:rPr>
              <a:t>10</a:t>
            </a:r>
            <a:r>
              <a:rPr lang="es-ES" altLang="es-CO" sz="2400" b="1" i="1">
                <a:latin typeface="Comic Sans MS" panose="030F0702030302020204" pitchFamily="66" charset="0"/>
              </a:rPr>
              <a:t>.11 + 5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122488" y="4237038"/>
            <a:ext cx="649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>
                <a:latin typeface="Comic Sans MS" panose="030F0702030302020204" pitchFamily="66" charset="0"/>
              </a:rPr>
              <a:t>(11)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729038" y="394811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5024438" y="39322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1506538" y="4068763"/>
            <a:ext cx="7921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9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0" grpId="0"/>
      <p:bldP spid="29701" grpId="0"/>
      <p:bldP spid="29702" grpId="0"/>
      <p:bldP spid="29703" grpId="0"/>
      <p:bldP spid="29704" grpId="0"/>
      <p:bldP spid="29707" grpId="0"/>
      <p:bldP spid="29708" grpId="0"/>
      <p:bldP spid="29709" grpId="0"/>
      <p:bldP spid="29710" grpId="0"/>
      <p:bldP spid="29713" grpId="0"/>
      <p:bldP spid="29715" grpId="0"/>
      <p:bldP spid="29717" grpId="0"/>
      <p:bldP spid="29718" grpId="0"/>
      <p:bldP spid="29719" grpId="0"/>
      <p:bldP spid="29720" grpId="0"/>
      <p:bldP spid="29725" grpId="0"/>
      <p:bldP spid="29726" grpId="0"/>
      <p:bldP spid="29727" grpId="0"/>
      <p:bldP spid="29728" grpId="0"/>
      <p:bldP spid="29729" grpId="0"/>
      <p:bldP spid="297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4213" y="1519238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Ejemplos: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27088" y="739775"/>
            <a:ext cx="7489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Podemos emplear la Descomposición Polinómica para hallar el equivalente de un numeral en el Sistema Decimal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362075" y="2182813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4521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698750" y="2182813"/>
            <a:ext cx="597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4.7  + 5.7  + 2.7 + 1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2122488" y="23685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(7)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3614738" y="207962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4716463" y="206375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2689225" y="2693988"/>
            <a:ext cx="4475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4.343 + 5.49 + 14 + 1 = 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6938963" y="2687638"/>
            <a:ext cx="1162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1632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1546225" y="3524250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124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698750" y="3524250"/>
            <a:ext cx="597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1.5  + 2.5 + 4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122488" y="370998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(5)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3614738" y="34210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689225" y="4102100"/>
            <a:ext cx="3106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1.25 + 10 + 4 = 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5713413" y="4102100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39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1690688" y="4964113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64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2698750" y="4964113"/>
            <a:ext cx="2017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6.8 + 4 =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2122488" y="51498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(8)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4614863" y="4945063"/>
            <a:ext cx="65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52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7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7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27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7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7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7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27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2" grpId="0"/>
      <p:bldP spid="27653" grpId="0"/>
      <p:bldP spid="27668" grpId="0"/>
      <p:bldP spid="27669" grpId="0"/>
      <p:bldP spid="27670" grpId="0"/>
      <p:bldP spid="27673" grpId="0"/>
      <p:bldP spid="27675" grpId="0"/>
      <p:bldP spid="27676" grpId="0"/>
      <p:bldP spid="27681" grpId="0"/>
      <p:bldP spid="276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4213" y="1519238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Ejemplos: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27088" y="739775"/>
            <a:ext cx="7489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En algunos casos tendremos que descomponer numerales con valores incognitos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506538" y="21082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2x3y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843213" y="2108200"/>
            <a:ext cx="3960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2.5  + x.5  + 3.5 + y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266950" y="229393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(5)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759200" y="200501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860925" y="1989138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833688" y="2619375"/>
            <a:ext cx="4475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2.125 + x.25 + 15 + y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833688" y="3163888"/>
            <a:ext cx="325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265 + 25x + y</a:t>
            </a: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1671638" y="2130425"/>
            <a:ext cx="6477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619250" y="3846513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352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843213" y="3846513"/>
            <a:ext cx="316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3.n  + 5.n + 2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2225675" y="40322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(n)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367823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1619250" y="4586288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xyz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843213" y="4586288"/>
            <a:ext cx="316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x.a  + y.a + z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2225675" y="477202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(a)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3678238" y="45291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>
            <a:off x="1671638" y="4608513"/>
            <a:ext cx="6477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1497013" y="5357813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2abc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2833688" y="5357813"/>
            <a:ext cx="3960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2.x  + a.x  + b.x + c</a:t>
            </a:r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2257425" y="55435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(x)</a:t>
            </a:r>
          </a:p>
        </p:txBody>
      </p: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3706813" y="53165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4789488" y="532130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>
            <a:off x="1662113" y="5380038"/>
            <a:ext cx="6477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8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8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8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  <p:bldP spid="28676" grpId="0"/>
      <p:bldP spid="28678" grpId="0"/>
      <p:bldP spid="28679" grpId="0"/>
      <p:bldP spid="28680" grpId="0"/>
      <p:bldP spid="28693" grpId="0" animBg="1"/>
      <p:bldP spid="28694" grpId="0"/>
      <p:bldP spid="28696" grpId="0"/>
      <p:bldP spid="28698" grpId="0"/>
      <p:bldP spid="28702" grpId="0"/>
      <p:bldP spid="28704" grpId="0"/>
      <p:bldP spid="28705" grpId="0"/>
      <p:bldP spid="28706" grpId="0" animBg="1"/>
      <p:bldP spid="28707" grpId="0"/>
      <p:bldP spid="28709" grpId="0"/>
      <p:bldP spid="28710" grpId="0"/>
      <p:bldP spid="28711" grpId="0"/>
      <p:bldP spid="287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71500" y="1555750"/>
            <a:ext cx="7961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Se llama así a aquel numeral que leído de derecha a izquierda, se lee igual que de izquierda a derecha.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90550" y="2349500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Ejemplos: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619250" y="595313"/>
            <a:ext cx="590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400" b="1">
                <a:solidFill>
                  <a:srgbClr val="FF3300"/>
                </a:solidFill>
                <a:latin typeface="Comic Sans MS" panose="030F0702030302020204" pitchFamily="66" charset="0"/>
              </a:rPr>
              <a:t>Algunos Conceptos Finales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817563" y="2636838"/>
            <a:ext cx="7488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44 ; 373 ; 4224 ; 56765 ; 876678 ; 1234321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69913" y="1231900"/>
            <a:ext cx="3384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669900"/>
                </a:solidFill>
                <a:latin typeface="Comic Sans MS" panose="030F0702030302020204" pitchFamily="66" charset="0"/>
              </a:rPr>
              <a:t>Numeral Capicúa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90550" y="3068638"/>
            <a:ext cx="6213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Literalmente los representamos: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755650" y="3573463"/>
            <a:ext cx="7488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aa ; aba ; abba ; abcba ; abccba ; …….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2647950" y="3609975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419475" y="3609975"/>
            <a:ext cx="5048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4325938" y="3609975"/>
            <a:ext cx="6477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5364163" y="3609975"/>
            <a:ext cx="7921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569913" y="4251325"/>
            <a:ext cx="3384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669900"/>
                </a:solidFill>
                <a:latin typeface="Comic Sans MS" panose="030F0702030302020204" pitchFamily="66" charset="0"/>
              </a:rPr>
              <a:t>Cifra Significativa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582613" y="4611688"/>
            <a:ext cx="7877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Se llama así a toda </a:t>
            </a:r>
            <a:r>
              <a:rPr lang="es-ES" altLang="es-CO" sz="2000" b="1" u="sng">
                <a:solidFill>
                  <a:srgbClr val="FF3300"/>
                </a:solidFill>
                <a:latin typeface="Comic Sans MS" panose="030F0702030302020204" pitchFamily="66" charset="0"/>
              </a:rPr>
              <a:t>cifra que es diferente de cero</a:t>
            </a:r>
            <a:r>
              <a:rPr lang="es-ES" altLang="es-CO" sz="2000" b="1">
                <a:latin typeface="Comic Sans MS" panose="030F0702030302020204" pitchFamily="66" charset="0"/>
              </a:rPr>
              <a:t>, en el sistema decimal las cifras significativas son: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827088" y="5438775"/>
            <a:ext cx="7488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1; 2; 3; 4; 5; 6; 7; 8 y 9</a:t>
            </a:r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1979613" y="3609975"/>
            <a:ext cx="2889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1" grpId="0"/>
      <p:bldP spid="24591" grpId="0"/>
      <p:bldP spid="24592" grpId="0"/>
      <p:bldP spid="24593" grpId="0"/>
      <p:bldP spid="24594" grpId="0"/>
      <p:bldP spid="24596" grpId="0" animBg="1"/>
      <p:bldP spid="24598" grpId="0" animBg="1"/>
      <p:bldP spid="24599" grpId="0" animBg="1"/>
      <p:bldP spid="24600" grpId="0" animBg="1"/>
      <p:bldP spid="24602" grpId="0"/>
      <p:bldP spid="24603" grpId="0"/>
      <p:bldP spid="24604" grpId="0"/>
      <p:bldP spid="2460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76375" y="2636838"/>
            <a:ext cx="6264275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8800" i="1">
                <a:latin typeface="Monotype Corsiva" panose="03010101010201010101" pitchFamily="66" charset="0"/>
              </a:rPr>
              <a:t>Practiquemos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66763" y="981075"/>
            <a:ext cx="2087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1: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00113" y="1738313"/>
            <a:ext cx="792003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200" b="1" i="1">
                <a:latin typeface="Comic Sans MS" panose="030F0702030302020204" pitchFamily="66" charset="0"/>
              </a:rPr>
              <a:t>Si: ab + ba = 132 , hallar (a+b).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57425" y="1738313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527175" y="1738313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66763" y="2420938"/>
            <a:ext cx="6048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Descomponemos polinomicamente: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566988" y="2962275"/>
            <a:ext cx="4464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(10a + b) + (10b + a) = 132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75050" y="4076700"/>
            <a:ext cx="4464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11a + 11b = 132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078288" y="5013325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 + b  = 12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766763" y="3500438"/>
            <a:ext cx="6048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Agrupamos los términos semejantes: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766763" y="4510088"/>
            <a:ext cx="6048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Simplificamos: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878513" y="5019675"/>
            <a:ext cx="2087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…… Rpta.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 animBg="1"/>
      <p:bldP spid="19463" grpId="0" animBg="1"/>
      <p:bldP spid="19464" grpId="0"/>
      <p:bldP spid="19466" grpId="0"/>
      <p:bldP spid="19467" grpId="0"/>
      <p:bldP spid="19468" grpId="0"/>
      <p:bldP spid="19469" grpId="0"/>
      <p:bldP spid="194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95325" y="549275"/>
            <a:ext cx="2087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2: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4213" y="1052513"/>
            <a:ext cx="7632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¿Cuántos numerales de dos cifras son iguales a 4 veces la suma de sus cifras?.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95325" y="1844675"/>
            <a:ext cx="5821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Si es numeral de dos cifras, entonces sera: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311900" y="1851025"/>
            <a:ext cx="85248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124075" y="316071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10a + b =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775200" y="3594100"/>
            <a:ext cx="2017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2a = b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695325" y="2276475"/>
            <a:ext cx="135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Por dato: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2720975" y="2409825"/>
            <a:ext cx="2757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 ab = 4 ( a+b )</a:t>
            </a:r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V="1">
            <a:off x="2925763" y="2420938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695325" y="2779713"/>
            <a:ext cx="675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Descomponemos polinomicamente y multiplicamos: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2792413" y="3597275"/>
            <a:ext cx="91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6a =</a:t>
            </a:r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5638800" y="3984625"/>
            <a:ext cx="0" cy="307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4891088" y="4237038"/>
            <a:ext cx="48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5443538" y="4241800"/>
            <a:ext cx="50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4891088" y="4610100"/>
            <a:ext cx="48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5443538" y="4614863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5897563" y="4443413"/>
            <a:ext cx="576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>
            <a:off x="5897563" y="4837113"/>
            <a:ext cx="576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6462713" y="4227513"/>
            <a:ext cx="91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 =</a:t>
            </a:r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6583363" y="4262438"/>
            <a:ext cx="2698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6462713" y="4616450"/>
            <a:ext cx="91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 =</a:t>
            </a:r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>
            <a:off x="5105400" y="3984625"/>
            <a:ext cx="0" cy="307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3543300" y="3160713"/>
            <a:ext cx="304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4a + 4b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3490913" y="3594100"/>
            <a:ext cx="555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3b </a:t>
            </a: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7112000" y="4221163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7112000" y="4614863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35873" name="Line 33"/>
          <p:cNvSpPr>
            <a:spLocks noChangeShapeType="1"/>
          </p:cNvSpPr>
          <p:nvPr/>
        </p:nvSpPr>
        <p:spPr bwMode="auto">
          <a:xfrm>
            <a:off x="6423025" y="1895475"/>
            <a:ext cx="2889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>
            <a:off x="4140200" y="3789363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4889500" y="5029200"/>
            <a:ext cx="48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5441950" y="5033963"/>
            <a:ext cx="503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4889500" y="5402263"/>
            <a:ext cx="48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5441950" y="5407025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5879" name="Line 39"/>
          <p:cNvSpPr>
            <a:spLocks noChangeShapeType="1"/>
          </p:cNvSpPr>
          <p:nvPr/>
        </p:nvSpPr>
        <p:spPr bwMode="auto">
          <a:xfrm>
            <a:off x="5895975" y="5235575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80" name="Line 40"/>
          <p:cNvSpPr>
            <a:spLocks noChangeShapeType="1"/>
          </p:cNvSpPr>
          <p:nvPr/>
        </p:nvSpPr>
        <p:spPr bwMode="auto">
          <a:xfrm>
            <a:off x="5895975" y="5629275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6461125" y="5019675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 =</a:t>
            </a:r>
          </a:p>
        </p:txBody>
      </p:sp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6461125" y="5408613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 =</a:t>
            </a:r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7110413" y="5013325"/>
            <a:ext cx="91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36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7110413" y="5407025"/>
            <a:ext cx="91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48</a:t>
            </a:r>
          </a:p>
        </p:txBody>
      </p:sp>
      <p:sp>
        <p:nvSpPr>
          <p:cNvPr id="35887" name="Line 47"/>
          <p:cNvSpPr>
            <a:spLocks noChangeShapeType="1"/>
          </p:cNvSpPr>
          <p:nvPr/>
        </p:nvSpPr>
        <p:spPr bwMode="auto">
          <a:xfrm>
            <a:off x="6596063" y="4652963"/>
            <a:ext cx="2698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88" name="Line 48"/>
          <p:cNvSpPr>
            <a:spLocks noChangeShapeType="1"/>
          </p:cNvSpPr>
          <p:nvPr/>
        </p:nvSpPr>
        <p:spPr bwMode="auto">
          <a:xfrm>
            <a:off x="6596063" y="5054600"/>
            <a:ext cx="2698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89" name="Line 49"/>
          <p:cNvSpPr>
            <a:spLocks noChangeShapeType="1"/>
          </p:cNvSpPr>
          <p:nvPr/>
        </p:nvSpPr>
        <p:spPr bwMode="auto">
          <a:xfrm>
            <a:off x="6596063" y="5445125"/>
            <a:ext cx="2698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2052638" y="5911850"/>
            <a:ext cx="4967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Rpta:</a:t>
            </a:r>
            <a:r>
              <a:rPr lang="es-ES" altLang="es-CO" sz="2000" b="1" i="1">
                <a:latin typeface="Comic Sans MS" panose="030F0702030302020204" pitchFamily="66" charset="0"/>
              </a:rPr>
              <a:t> Hay 4 numerales de dos cifras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3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35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1000"/>
                                        <p:tgtEl>
                                          <p:spTgt spid="3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1000"/>
                                        <p:tgtEl>
                                          <p:spTgt spid="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1000"/>
                                        <p:tgtEl>
                                          <p:spTgt spid="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5" dur="80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6" dur="80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80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/>
      <p:bldP spid="35844" grpId="0"/>
      <p:bldP spid="35845" grpId="0"/>
      <p:bldP spid="35846" grpId="0"/>
      <p:bldP spid="35847" grpId="0"/>
      <p:bldP spid="35848" grpId="0"/>
      <p:bldP spid="35851" grpId="0"/>
      <p:bldP spid="35852" grpId="0" animBg="1"/>
      <p:bldP spid="35853" grpId="0"/>
      <p:bldP spid="35855" grpId="0"/>
      <p:bldP spid="35856" grpId="0" animBg="1"/>
      <p:bldP spid="35857" grpId="0"/>
      <p:bldP spid="35858" grpId="0"/>
      <p:bldP spid="35859" grpId="0"/>
      <p:bldP spid="35860" grpId="0"/>
      <p:bldP spid="35861" grpId="0" animBg="1"/>
      <p:bldP spid="35862" grpId="0" animBg="1"/>
      <p:bldP spid="35863" grpId="0"/>
      <p:bldP spid="35864" grpId="0" animBg="1"/>
      <p:bldP spid="35865" grpId="0"/>
      <p:bldP spid="35867" grpId="0" animBg="1"/>
      <p:bldP spid="35868" grpId="0"/>
      <p:bldP spid="35869" grpId="0"/>
      <p:bldP spid="35871" grpId="0"/>
      <p:bldP spid="35872" grpId="0"/>
      <p:bldP spid="35873" grpId="0" animBg="1"/>
      <p:bldP spid="35874" grpId="0" animBg="1"/>
      <p:bldP spid="35875" grpId="0"/>
      <p:bldP spid="35876" grpId="0"/>
      <p:bldP spid="35877" grpId="0"/>
      <p:bldP spid="35878" grpId="0"/>
      <p:bldP spid="35879" grpId="0" animBg="1"/>
      <p:bldP spid="35880" grpId="0" animBg="1"/>
      <p:bldP spid="35881" grpId="0"/>
      <p:bldP spid="35883" grpId="0"/>
      <p:bldP spid="35885" grpId="0"/>
      <p:bldP spid="35886" grpId="0"/>
      <p:bldP spid="35887" grpId="0" animBg="1"/>
      <p:bldP spid="35888" grpId="0" animBg="1"/>
      <p:bldP spid="35889" grpId="0" animBg="1"/>
      <p:bldP spid="358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95325" y="549275"/>
            <a:ext cx="2087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3: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4213" y="1052513"/>
            <a:ext cx="77041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200" b="1" i="1">
                <a:latin typeface="Comic Sans MS" panose="030F0702030302020204" pitchFamily="66" charset="0"/>
              </a:rPr>
              <a:t>Hallar un numeral de tres cifras que empieza en 6, y que sea igual a 55 veces la suma de sus cifras.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95325" y="1989138"/>
            <a:ext cx="5821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Si el numeral empieza en 6, entonces sera: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311900" y="1995488"/>
            <a:ext cx="85248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6ab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331913" y="3305175"/>
            <a:ext cx="2303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600 + 10a + b =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790825" y="4549775"/>
            <a:ext cx="2017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30 = 5a + 6b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95325" y="2420938"/>
            <a:ext cx="135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Por dato: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7102475" y="5516563"/>
            <a:ext cx="1573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… 2 Rptas.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434138" y="2009775"/>
            <a:ext cx="43338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2720975" y="2554288"/>
            <a:ext cx="2757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6ab = 55 ( 6+a+b )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V="1">
            <a:off x="2884488" y="2565400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695325" y="2924175"/>
            <a:ext cx="675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Descomponemos polinomicamente y multiplicamos: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766763" y="3716338"/>
            <a:ext cx="6684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Agrupamos términos semejantes y simplificamos: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647950" y="4152900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270 =</a:t>
            </a: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4500563" y="4921250"/>
            <a:ext cx="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606800" y="5173663"/>
            <a:ext cx="48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4305300" y="5178425"/>
            <a:ext cx="503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606800" y="5546725"/>
            <a:ext cx="48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4305300" y="5551488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4953000" y="5380038"/>
            <a:ext cx="576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4953000" y="5773738"/>
            <a:ext cx="576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5600700" y="5164138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6ab =</a:t>
            </a:r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5745163" y="5157788"/>
            <a:ext cx="43338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5600700" y="5553075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6ab =</a:t>
            </a:r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5732463" y="5583238"/>
            <a:ext cx="43338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3821113" y="4921250"/>
            <a:ext cx="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543300" y="3305175"/>
            <a:ext cx="304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330 + 55a + 55b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3511550" y="4149725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45a +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4356100" y="4149725"/>
            <a:ext cx="91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54b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6443663" y="5157788"/>
            <a:ext cx="91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605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6443663" y="5551488"/>
            <a:ext cx="915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3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21510" grpId="0"/>
      <p:bldP spid="21511" grpId="0"/>
      <p:bldP spid="21512" grpId="0"/>
      <p:bldP spid="21513" grpId="0"/>
      <p:bldP spid="21514" grpId="0"/>
      <p:bldP spid="21516" grpId="0"/>
      <p:bldP spid="21517" grpId="0" animBg="1"/>
      <p:bldP spid="21519" grpId="0"/>
      <p:bldP spid="21520" grpId="0" animBg="1"/>
      <p:bldP spid="21521" grpId="0"/>
      <p:bldP spid="21522" grpId="0"/>
      <p:bldP spid="21523" grpId="0"/>
      <p:bldP spid="21525" grpId="0" animBg="1"/>
      <p:bldP spid="21526" grpId="0"/>
      <p:bldP spid="21527" grpId="0"/>
      <p:bldP spid="21528" grpId="0"/>
      <p:bldP spid="21529" grpId="0"/>
      <p:bldP spid="21530" grpId="0" animBg="1"/>
      <p:bldP spid="21531" grpId="0" animBg="1"/>
      <p:bldP spid="21532" grpId="0"/>
      <p:bldP spid="21533" grpId="0" animBg="1"/>
      <p:bldP spid="21534" grpId="0"/>
      <p:bldP spid="21535" grpId="0" animBg="1"/>
      <p:bldP spid="21536" grpId="0" animBg="1"/>
      <p:bldP spid="21537" grpId="0"/>
      <p:bldP spid="21538" grpId="0"/>
      <p:bldP spid="21539" grpId="0"/>
      <p:bldP spid="21540" grpId="0"/>
      <p:bldP spid="215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1" name="Picture 9" descr="palomit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806700"/>
            <a:ext cx="95726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13" descr="palomit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536700"/>
            <a:ext cx="957263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14" descr="palomit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687638"/>
            <a:ext cx="957263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Picture 15" descr="palomit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1933575"/>
            <a:ext cx="95726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16" descr="palomit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536700"/>
            <a:ext cx="957263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002338" y="1558925"/>
            <a:ext cx="8651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6000" b="1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6794500" y="2924175"/>
            <a:ext cx="0" cy="6492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6938963" y="2924175"/>
            <a:ext cx="0" cy="6492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7081838" y="2924175"/>
            <a:ext cx="0" cy="6492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7226300" y="2924175"/>
            <a:ext cx="0" cy="6492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6723063" y="2955925"/>
            <a:ext cx="574675" cy="5762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755650" y="450850"/>
            <a:ext cx="7561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800" b="1" i="1">
                <a:solidFill>
                  <a:srgbClr val="990000"/>
                </a:solidFill>
                <a:latin typeface="Comic Sans MS" panose="030F0702030302020204" pitchFamily="66" charset="0"/>
              </a:rPr>
              <a:t>Número y Numeral</a:t>
            </a:r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 rot="459619">
            <a:off x="1778000" y="1162050"/>
            <a:ext cx="3665538" cy="2952750"/>
          </a:xfrm>
          <a:prstGeom prst="cloudCallout">
            <a:avLst>
              <a:gd name="adj1" fmla="val -55824"/>
              <a:gd name="adj2" fmla="val 68588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s-CO" altLang="es-CO">
              <a:latin typeface="Verdana" panose="020B0604030504040204" pitchFamily="34" charset="0"/>
            </a:endParaRP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3678238" y="5373688"/>
            <a:ext cx="4787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Idea que se tiene de cantidad.</a:t>
            </a:r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3708400" y="4406900"/>
            <a:ext cx="4537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Representación de un número por medio de símbolos.</a:t>
            </a: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2195513" y="537368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solidFill>
                  <a:srgbClr val="FF3300"/>
                </a:solidFill>
                <a:latin typeface="Comic Sans MS" panose="030F0702030302020204" pitchFamily="66" charset="0"/>
              </a:rPr>
              <a:t>Número:</a:t>
            </a:r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3689350" y="4051300"/>
            <a:ext cx="1706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solidFill>
                  <a:srgbClr val="FF3300"/>
                </a:solidFill>
                <a:latin typeface="Comic Sans MS" panose="030F0702030302020204" pitchFamily="66" charset="0"/>
              </a:rPr>
              <a:t>Numeral:</a:t>
            </a:r>
          </a:p>
        </p:txBody>
      </p:sp>
      <p:pic>
        <p:nvPicPr>
          <p:cNvPr id="8228" name="Picture 36" descr="CARICATURA%20MOIS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7" b="10915"/>
          <a:stretch>
            <a:fillRect/>
          </a:stretch>
        </p:blipFill>
        <p:spPr bwMode="auto">
          <a:xfrm>
            <a:off x="468313" y="4508500"/>
            <a:ext cx="16557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7299325" y="1557338"/>
            <a:ext cx="865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6000" b="1">
                <a:latin typeface="Comic Sans MS" panose="030F0702030302020204" pitchFamily="66" charset="0"/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/>
      <p:bldP spid="8212" grpId="0" animBg="1"/>
      <p:bldP spid="8215" grpId="0" animBg="1"/>
      <p:bldP spid="8216" grpId="0" animBg="1"/>
      <p:bldP spid="8217" grpId="0" animBg="1"/>
      <p:bldP spid="8218" grpId="0" animBg="1"/>
      <p:bldP spid="8219" grpId="0"/>
      <p:bldP spid="8220" grpId="0" animBg="1"/>
      <p:bldP spid="8223" grpId="0"/>
      <p:bldP spid="8224" grpId="0"/>
      <p:bldP spid="8225" grpId="0"/>
      <p:bldP spid="8226" grpId="0"/>
      <p:bldP spid="82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33413" y="620713"/>
            <a:ext cx="2087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4: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69913" y="1082675"/>
            <a:ext cx="81359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200" b="1" i="1">
                <a:latin typeface="Comic Sans MS" panose="030F0702030302020204" pitchFamily="66" charset="0"/>
              </a:rPr>
              <a:t>Si a un numeral de dos cifras se le agrega dos ceros a la derecha, el numeral aumenta en 2871. Hallar el numeral.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95325" y="2060575"/>
            <a:ext cx="4381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Si es un numeral de dos cifras: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859338" y="2049463"/>
            <a:ext cx="85248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ab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851275" y="3895725"/>
            <a:ext cx="3095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100 ab – ab =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84213" y="2651125"/>
            <a:ext cx="6613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Al agregarle dos ceros a la derecha, obtenemos: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7092950" y="2635250"/>
            <a:ext cx="1079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ab00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695325" y="3243263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Pero: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674688" y="3895725"/>
            <a:ext cx="418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Por lo tanto aumentó: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2874963" y="4559300"/>
            <a:ext cx="2449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99. ab = 2871</a:t>
            </a:r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>
            <a:off x="4932363" y="2081213"/>
            <a:ext cx="360362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7235825" y="2651125"/>
            <a:ext cx="649288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1979613" y="3248025"/>
            <a:ext cx="1296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ab00  =</a:t>
            </a:r>
            <a:endParaRPr lang="es-ES" altLang="es-CO" sz="2000" b="1" i="1">
              <a:solidFill>
                <a:srgbClr val="33CC33"/>
              </a:solidFill>
              <a:latin typeface="Comic Sans MS" panose="030F0702030302020204" pitchFamily="66" charset="0"/>
            </a:endParaRPr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2122488" y="3284538"/>
            <a:ext cx="64928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H="1">
            <a:off x="4518025" y="3954463"/>
            <a:ext cx="360363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 flipH="1">
            <a:off x="5137150" y="3954463"/>
            <a:ext cx="360363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 flipH="1">
            <a:off x="6237288" y="3954463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684213" y="4543425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Entonces:</a:t>
            </a:r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 flipH="1">
            <a:off x="3490913" y="4600575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2946400" y="5119688"/>
            <a:ext cx="2449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    ab = 29</a:t>
            </a:r>
          </a:p>
        </p:txBody>
      </p:sp>
      <p:sp>
        <p:nvSpPr>
          <p:cNvPr id="22569" name="Line 41"/>
          <p:cNvSpPr>
            <a:spLocks noChangeShapeType="1"/>
          </p:cNvSpPr>
          <p:nvPr/>
        </p:nvSpPr>
        <p:spPr bwMode="auto">
          <a:xfrm flipH="1">
            <a:off x="3473450" y="5160963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5302250" y="5114925"/>
            <a:ext cx="1501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…… Rpta.</a:t>
            </a:r>
          </a:p>
        </p:txBody>
      </p:sp>
      <p:sp>
        <p:nvSpPr>
          <p:cNvPr id="22574" name="Text Box 46"/>
          <p:cNvSpPr txBox="1">
            <a:spLocks noChangeArrowheads="1"/>
          </p:cNvSpPr>
          <p:nvPr/>
        </p:nvSpPr>
        <p:spPr bwMode="auto">
          <a:xfrm>
            <a:off x="3071813" y="3249613"/>
            <a:ext cx="1571625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ab. 100 =</a:t>
            </a:r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 flipH="1">
            <a:off x="3144838" y="3281363"/>
            <a:ext cx="360362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4511675" y="3249613"/>
            <a:ext cx="1212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100.ab</a:t>
            </a:r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 flipH="1">
            <a:off x="5199063" y="3281363"/>
            <a:ext cx="360362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2578" name="Text Box 50"/>
          <p:cNvSpPr txBox="1">
            <a:spLocks noChangeArrowheads="1"/>
          </p:cNvSpPr>
          <p:nvPr/>
        </p:nvSpPr>
        <p:spPr bwMode="auto">
          <a:xfrm>
            <a:off x="5715000" y="3913188"/>
            <a:ext cx="1212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99.ab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32" grpId="0"/>
      <p:bldP spid="22533" grpId="0"/>
      <p:bldP spid="22534" grpId="0"/>
      <p:bldP spid="22536" grpId="0"/>
      <p:bldP spid="22539" grpId="0"/>
      <p:bldP spid="22541" grpId="0"/>
      <p:bldP spid="22542" grpId="0"/>
      <p:bldP spid="22543" grpId="0"/>
      <p:bldP spid="22556" grpId="0" animBg="1"/>
      <p:bldP spid="22557" grpId="0" animBg="1"/>
      <p:bldP spid="22560" grpId="0"/>
      <p:bldP spid="22561" grpId="0" animBg="1"/>
      <p:bldP spid="22563" grpId="0" animBg="1"/>
      <p:bldP spid="22564" grpId="0" animBg="1"/>
      <p:bldP spid="22565" grpId="0" animBg="1"/>
      <p:bldP spid="22566" grpId="0"/>
      <p:bldP spid="22567" grpId="0" animBg="1"/>
      <p:bldP spid="22568" grpId="0"/>
      <p:bldP spid="22569" grpId="0" animBg="1"/>
      <p:bldP spid="22571" grpId="0"/>
      <p:bldP spid="22574" grpId="0"/>
      <p:bldP spid="22575" grpId="0" animBg="1"/>
      <p:bldP spid="22576" grpId="0"/>
      <p:bldP spid="22577" grpId="0" animBg="1"/>
      <p:bldP spid="225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33413" y="620713"/>
            <a:ext cx="2087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5: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146175" y="1130300"/>
            <a:ext cx="64500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200" b="1" i="1">
                <a:latin typeface="Comic Sans MS" panose="030F0702030302020204" pitchFamily="66" charset="0"/>
              </a:rPr>
              <a:t>Si:  abcd = 37.ab + 62.cd , hallar (a+b+c+d)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051050" y="1736725"/>
            <a:ext cx="2519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abcd = ab00 + cd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84213" y="2205038"/>
            <a:ext cx="3311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Reemplazando, tenemos:</a:t>
            </a: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2144713" y="1768475"/>
            <a:ext cx="649287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H="1">
            <a:off x="3398838" y="1173163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1928813" y="1173163"/>
            <a:ext cx="64928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 flipH="1">
            <a:off x="4602163" y="1173163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>
            <a:off x="3109913" y="1768475"/>
            <a:ext cx="649287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 flipH="1">
            <a:off x="4087813" y="1768475"/>
            <a:ext cx="360362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459288" y="1741488"/>
            <a:ext cx="215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33CC33"/>
                </a:solidFill>
                <a:latin typeface="Comic Sans MS" panose="030F0702030302020204" pitchFamily="66" charset="0"/>
              </a:rPr>
              <a:t>= 100.ab + cd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>
            <a:off x="5373688" y="1773238"/>
            <a:ext cx="360362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 flipH="1">
            <a:off x="6084888" y="1776413"/>
            <a:ext cx="360362" cy="0"/>
          </a:xfrm>
          <a:prstGeom prst="line">
            <a:avLst/>
          </a:prstGeom>
          <a:noFill/>
          <a:ln w="317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2701925" y="2733675"/>
            <a:ext cx="4246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100.ab + cd  = 37.ab + 62.cd</a:t>
            </a:r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 flipH="1">
            <a:off x="3400425" y="2786063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 flipH="1">
            <a:off x="4049713" y="2789238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59" name="Line 39"/>
          <p:cNvSpPr>
            <a:spLocks noChangeShapeType="1"/>
          </p:cNvSpPr>
          <p:nvPr/>
        </p:nvSpPr>
        <p:spPr bwMode="auto">
          <a:xfrm flipH="1">
            <a:off x="5221288" y="2771775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60" name="Line 40"/>
          <p:cNvSpPr>
            <a:spLocks noChangeShapeType="1"/>
          </p:cNvSpPr>
          <p:nvPr/>
        </p:nvSpPr>
        <p:spPr bwMode="auto">
          <a:xfrm flipH="1">
            <a:off x="6323013" y="2771775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61" name="Text Box 41"/>
          <p:cNvSpPr txBox="1">
            <a:spLocks noChangeArrowheads="1"/>
          </p:cNvSpPr>
          <p:nvPr/>
        </p:nvSpPr>
        <p:spPr bwMode="auto">
          <a:xfrm>
            <a:off x="3616325" y="3284538"/>
            <a:ext cx="2251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63.ab = 61.cd</a:t>
            </a:r>
          </a:p>
        </p:txBody>
      </p:sp>
      <p:sp>
        <p:nvSpPr>
          <p:cNvPr id="30762" name="Line 42"/>
          <p:cNvSpPr>
            <a:spLocks noChangeShapeType="1"/>
          </p:cNvSpPr>
          <p:nvPr/>
        </p:nvSpPr>
        <p:spPr bwMode="auto">
          <a:xfrm flipH="1">
            <a:off x="4149725" y="3300413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63" name="Line 43"/>
          <p:cNvSpPr>
            <a:spLocks noChangeShapeType="1"/>
          </p:cNvSpPr>
          <p:nvPr/>
        </p:nvSpPr>
        <p:spPr bwMode="auto">
          <a:xfrm flipH="1">
            <a:off x="5240338" y="3303588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66" name="Text Box 46"/>
          <p:cNvSpPr txBox="1">
            <a:spLocks noChangeArrowheads="1"/>
          </p:cNvSpPr>
          <p:nvPr/>
        </p:nvSpPr>
        <p:spPr bwMode="auto">
          <a:xfrm>
            <a:off x="4049713" y="3860800"/>
            <a:ext cx="2251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    61</a:t>
            </a:r>
          </a:p>
        </p:txBody>
      </p:sp>
      <p:sp>
        <p:nvSpPr>
          <p:cNvPr id="30767" name="Text Box 47"/>
          <p:cNvSpPr txBox="1">
            <a:spLocks noChangeArrowheads="1"/>
          </p:cNvSpPr>
          <p:nvPr/>
        </p:nvSpPr>
        <p:spPr bwMode="auto">
          <a:xfrm>
            <a:off x="4029075" y="4292600"/>
            <a:ext cx="2251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cd    63</a:t>
            </a:r>
          </a:p>
        </p:txBody>
      </p:sp>
      <p:sp>
        <p:nvSpPr>
          <p:cNvPr id="30768" name="Line 48"/>
          <p:cNvSpPr>
            <a:spLocks noChangeShapeType="1"/>
          </p:cNvSpPr>
          <p:nvPr/>
        </p:nvSpPr>
        <p:spPr bwMode="auto">
          <a:xfrm flipH="1">
            <a:off x="4119563" y="4257675"/>
            <a:ext cx="360362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69" name="Line 49"/>
          <p:cNvSpPr>
            <a:spLocks noChangeShapeType="1"/>
          </p:cNvSpPr>
          <p:nvPr/>
        </p:nvSpPr>
        <p:spPr bwMode="auto">
          <a:xfrm flipH="1">
            <a:off x="4859338" y="4257675"/>
            <a:ext cx="360362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70" name="Text Box 50"/>
          <p:cNvSpPr txBox="1">
            <a:spLocks noChangeArrowheads="1"/>
          </p:cNvSpPr>
          <p:nvPr/>
        </p:nvSpPr>
        <p:spPr bwMode="auto">
          <a:xfrm>
            <a:off x="4470400" y="404177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30773" name="Line 53"/>
          <p:cNvSpPr>
            <a:spLocks noChangeShapeType="1"/>
          </p:cNvSpPr>
          <p:nvPr/>
        </p:nvSpPr>
        <p:spPr bwMode="auto">
          <a:xfrm>
            <a:off x="4140200" y="4329113"/>
            <a:ext cx="287338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75" name="Line 55"/>
          <p:cNvSpPr>
            <a:spLocks noChangeShapeType="1"/>
          </p:cNvSpPr>
          <p:nvPr/>
        </p:nvSpPr>
        <p:spPr bwMode="auto">
          <a:xfrm>
            <a:off x="4160838" y="3897313"/>
            <a:ext cx="28733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76" name="Text Box 56"/>
          <p:cNvSpPr txBox="1">
            <a:spLocks noChangeArrowheads="1"/>
          </p:cNvSpPr>
          <p:nvPr/>
        </p:nvSpPr>
        <p:spPr bwMode="auto">
          <a:xfrm>
            <a:off x="684213" y="4652963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Entonces:</a:t>
            </a:r>
          </a:p>
        </p:txBody>
      </p:sp>
      <p:sp>
        <p:nvSpPr>
          <p:cNvPr id="30777" name="Text Box 57"/>
          <p:cNvSpPr txBox="1">
            <a:spLocks noChangeArrowheads="1"/>
          </p:cNvSpPr>
          <p:nvPr/>
        </p:nvSpPr>
        <p:spPr bwMode="auto">
          <a:xfrm>
            <a:off x="2987675" y="5013325"/>
            <a:ext cx="124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ab = 61</a:t>
            </a:r>
          </a:p>
        </p:txBody>
      </p:sp>
      <p:sp>
        <p:nvSpPr>
          <p:cNvPr id="30781" name="Line 61"/>
          <p:cNvSpPr>
            <a:spLocks noChangeShapeType="1"/>
          </p:cNvSpPr>
          <p:nvPr/>
        </p:nvSpPr>
        <p:spPr bwMode="auto">
          <a:xfrm>
            <a:off x="3098800" y="5049838"/>
            <a:ext cx="287338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82" name="Text Box 62"/>
          <p:cNvSpPr txBox="1">
            <a:spLocks noChangeArrowheads="1"/>
          </p:cNvSpPr>
          <p:nvPr/>
        </p:nvSpPr>
        <p:spPr bwMode="auto">
          <a:xfrm>
            <a:off x="4841875" y="5013325"/>
            <a:ext cx="124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cd = 63</a:t>
            </a:r>
          </a:p>
        </p:txBody>
      </p:sp>
      <p:sp>
        <p:nvSpPr>
          <p:cNvPr id="30783" name="Line 63"/>
          <p:cNvSpPr>
            <a:spLocks noChangeShapeType="1"/>
          </p:cNvSpPr>
          <p:nvPr/>
        </p:nvSpPr>
        <p:spPr bwMode="auto">
          <a:xfrm>
            <a:off x="4973638" y="5049838"/>
            <a:ext cx="28733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0784" name="Text Box 64"/>
          <p:cNvSpPr txBox="1">
            <a:spLocks noChangeArrowheads="1"/>
          </p:cNvSpPr>
          <p:nvPr/>
        </p:nvSpPr>
        <p:spPr bwMode="auto">
          <a:xfrm>
            <a:off x="4284663" y="5013325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30786" name="Text Box 66"/>
          <p:cNvSpPr txBox="1">
            <a:spLocks noChangeArrowheads="1"/>
          </p:cNvSpPr>
          <p:nvPr/>
        </p:nvSpPr>
        <p:spPr bwMode="auto">
          <a:xfrm>
            <a:off x="6094413" y="5624513"/>
            <a:ext cx="1501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…… Rpta.</a:t>
            </a:r>
          </a:p>
        </p:txBody>
      </p:sp>
      <p:sp>
        <p:nvSpPr>
          <p:cNvPr id="30787" name="Text Box 67"/>
          <p:cNvSpPr txBox="1">
            <a:spLocks noChangeArrowheads="1"/>
          </p:cNvSpPr>
          <p:nvPr/>
        </p:nvSpPr>
        <p:spPr bwMode="auto">
          <a:xfrm>
            <a:off x="684213" y="5480050"/>
            <a:ext cx="1439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Luego:</a:t>
            </a:r>
          </a:p>
        </p:txBody>
      </p:sp>
      <p:sp>
        <p:nvSpPr>
          <p:cNvPr id="30788" name="Text Box 68"/>
          <p:cNvSpPr txBox="1">
            <a:spLocks noChangeArrowheads="1"/>
          </p:cNvSpPr>
          <p:nvPr/>
        </p:nvSpPr>
        <p:spPr bwMode="auto">
          <a:xfrm>
            <a:off x="2555875" y="5624513"/>
            <a:ext cx="345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a+b+c+d = 6+1+6+3 =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/>
      <p:bldP spid="30725" grpId="0"/>
      <p:bldP spid="30727" grpId="0"/>
      <p:bldP spid="30733" grpId="0" animBg="1"/>
      <p:bldP spid="30740" grpId="0" animBg="1"/>
      <p:bldP spid="30749" grpId="0" animBg="1"/>
      <p:bldP spid="30750" grpId="0" animBg="1"/>
      <p:bldP spid="30751" grpId="0" animBg="1"/>
      <p:bldP spid="30752" grpId="0" animBg="1"/>
      <p:bldP spid="30753" grpId="0"/>
      <p:bldP spid="30754" grpId="0" animBg="1"/>
      <p:bldP spid="30755" grpId="0" animBg="1"/>
      <p:bldP spid="30756" grpId="0"/>
      <p:bldP spid="30757" grpId="0" animBg="1"/>
      <p:bldP spid="30758" grpId="0" animBg="1"/>
      <p:bldP spid="30759" grpId="0" animBg="1"/>
      <p:bldP spid="30760" grpId="0" animBg="1"/>
      <p:bldP spid="30761" grpId="0"/>
      <p:bldP spid="30762" grpId="0" animBg="1"/>
      <p:bldP spid="30763" grpId="0" animBg="1"/>
      <p:bldP spid="30766" grpId="0"/>
      <p:bldP spid="30767" grpId="0"/>
      <p:bldP spid="30768" grpId="0" animBg="1"/>
      <p:bldP spid="30769" grpId="0" animBg="1"/>
      <p:bldP spid="30770" grpId="0"/>
      <p:bldP spid="30773" grpId="0" animBg="1"/>
      <p:bldP spid="30775" grpId="0" animBg="1"/>
      <p:bldP spid="30776" grpId="0"/>
      <p:bldP spid="30777" grpId="0"/>
      <p:bldP spid="30781" grpId="0" animBg="1"/>
      <p:bldP spid="30782" grpId="0"/>
      <p:bldP spid="30783" grpId="0" animBg="1"/>
      <p:bldP spid="30784" grpId="0"/>
      <p:bldP spid="30786" grpId="0"/>
      <p:bldP spid="30787" grpId="0"/>
      <p:bldP spid="3078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3527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Hallar el valor de “a”, en: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75188" y="1146175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13a0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011863" y="1146175"/>
            <a:ext cx="1223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120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5437188" y="131286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(4)</a:t>
            </a: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4840288" y="1176338"/>
            <a:ext cx="7191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41350" y="1803400"/>
            <a:ext cx="561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Convertimos 120 al sistema cuaternario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6445250" y="5048250"/>
            <a:ext cx="151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… Rpta.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1563688" y="249237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120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500313" y="249237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284413" y="2894013"/>
            <a:ext cx="792162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2427288" y="292417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852613" y="3130550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292475" y="2913063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076575" y="2882900"/>
            <a:ext cx="0" cy="4318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3076575" y="3314700"/>
            <a:ext cx="792163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3292475" y="3340100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2520950" y="3500438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2284413" y="2474913"/>
            <a:ext cx="0" cy="4318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4067175" y="3332163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>
            <a:off x="3851275" y="3302000"/>
            <a:ext cx="0" cy="4318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3851275" y="3733800"/>
            <a:ext cx="792163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064000" y="3770313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3292475" y="3843338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2794" name="Freeform 26"/>
          <p:cNvSpPr>
            <a:spLocks/>
          </p:cNvSpPr>
          <p:nvPr/>
        </p:nvSpPr>
        <p:spPr bwMode="auto">
          <a:xfrm>
            <a:off x="1924050" y="3500438"/>
            <a:ext cx="2305050" cy="828675"/>
          </a:xfrm>
          <a:custGeom>
            <a:avLst/>
            <a:gdLst>
              <a:gd name="T0" fmla="*/ 1452 w 1452"/>
              <a:gd name="T1" fmla="*/ 409 h 522"/>
              <a:gd name="T2" fmla="*/ 907 w 1452"/>
              <a:gd name="T3" fmla="*/ 499 h 522"/>
              <a:gd name="T4" fmla="*/ 408 w 1452"/>
              <a:gd name="T5" fmla="*/ 273 h 522"/>
              <a:gd name="T6" fmla="*/ 0 w 1452"/>
              <a:gd name="T7" fmla="*/ 0 h 522"/>
              <a:gd name="T8" fmla="*/ 0 60000 65536"/>
              <a:gd name="T9" fmla="*/ 0 60000 65536"/>
              <a:gd name="T10" fmla="*/ 0 60000 65536"/>
              <a:gd name="T11" fmla="*/ 0 60000 65536"/>
              <a:gd name="T12" fmla="*/ 0 w 1452"/>
              <a:gd name="T13" fmla="*/ 0 h 522"/>
              <a:gd name="T14" fmla="*/ 1452 w 1452"/>
              <a:gd name="T15" fmla="*/ 522 h 52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52" h="522">
                <a:moveTo>
                  <a:pt x="1452" y="409"/>
                </a:moveTo>
                <a:cubicBezTo>
                  <a:pt x="1266" y="465"/>
                  <a:pt x="1081" y="522"/>
                  <a:pt x="907" y="499"/>
                </a:cubicBezTo>
                <a:cubicBezTo>
                  <a:pt x="733" y="476"/>
                  <a:pt x="559" y="356"/>
                  <a:pt x="408" y="273"/>
                </a:cubicBezTo>
                <a:cubicBezTo>
                  <a:pt x="257" y="190"/>
                  <a:pt x="68" y="53"/>
                  <a:pt x="0" y="0"/>
                </a:cubicBezTo>
              </a:path>
            </a:pathLst>
          </a:custGeom>
          <a:noFill/>
          <a:ln w="31750">
            <a:solidFill>
              <a:srgbClr val="99CC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32795" name="AutoShape 27"/>
          <p:cNvSpPr>
            <a:spLocks noChangeArrowheads="1"/>
          </p:cNvSpPr>
          <p:nvPr/>
        </p:nvSpPr>
        <p:spPr bwMode="auto">
          <a:xfrm>
            <a:off x="5075238" y="3014663"/>
            <a:ext cx="360362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5580063" y="3068638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120 =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6443663" y="3068638"/>
            <a:ext cx="151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1320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7056438" y="31511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(4)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646113" y="4508500"/>
            <a:ext cx="561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Reemplazando tenemos: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1911350" y="4983163"/>
            <a:ext cx="169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13a0   =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2673350" y="51498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(4)</a:t>
            </a: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>
            <a:off x="2076450" y="5013325"/>
            <a:ext cx="719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3376613" y="4983163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1320</a:t>
            </a: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4138613" y="51498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(4)</a:t>
            </a:r>
          </a:p>
        </p:txBody>
      </p:sp>
      <p:sp>
        <p:nvSpPr>
          <p:cNvPr id="32805" name="Line 37"/>
          <p:cNvSpPr>
            <a:spLocks noChangeShapeType="1"/>
          </p:cNvSpPr>
          <p:nvPr/>
        </p:nvSpPr>
        <p:spPr bwMode="auto">
          <a:xfrm>
            <a:off x="4932363" y="522922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5559425" y="4987925"/>
            <a:ext cx="124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CO" sz="2400" b="1" i="1">
                <a:latin typeface="Comic Sans MS" panose="030F0702030302020204" pitchFamily="66" charset="0"/>
              </a:rPr>
              <a:t>a = 2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633413" y="620713"/>
            <a:ext cx="2087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6: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10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  <p:bldP spid="32775" grpId="0" animBg="1"/>
      <p:bldP spid="32776" grpId="0"/>
      <p:bldP spid="32777" grpId="0"/>
      <p:bldP spid="32778" grpId="0"/>
      <p:bldP spid="32779" grpId="0"/>
      <p:bldP spid="32780" grpId="0" animBg="1"/>
      <p:bldP spid="32781" grpId="0"/>
      <p:bldP spid="32782" grpId="0"/>
      <p:bldP spid="32783" grpId="0"/>
      <p:bldP spid="32784" grpId="0" animBg="1"/>
      <p:bldP spid="32785" grpId="0" animBg="1"/>
      <p:bldP spid="32786" grpId="0"/>
      <p:bldP spid="32787" grpId="0"/>
      <p:bldP spid="32788" grpId="0" animBg="1"/>
      <p:bldP spid="32789" grpId="0"/>
      <p:bldP spid="32790" grpId="0" animBg="1"/>
      <p:bldP spid="32791" grpId="0" animBg="1"/>
      <p:bldP spid="32792" grpId="0"/>
      <p:bldP spid="32793" grpId="0"/>
      <p:bldP spid="32794" grpId="0" animBg="1"/>
      <p:bldP spid="32795" grpId="0" animBg="1"/>
      <p:bldP spid="32796" grpId="0"/>
      <p:bldP spid="32797" grpId="0"/>
      <p:bldP spid="32799" grpId="0"/>
      <p:bldP spid="32802" grpId="0" animBg="1"/>
      <p:bldP spid="32805" grpId="0" animBg="1"/>
      <p:bldP spid="32806" grpId="0"/>
      <p:bldP spid="328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3527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Hallar el valor de “a”, en: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675188" y="1146175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2a2a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011863" y="1146175"/>
            <a:ext cx="165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1000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437188" y="131286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(7)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4840288" y="1176338"/>
            <a:ext cx="7191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41350" y="1803400"/>
            <a:ext cx="561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Aplicamos descomposición polinómica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795463" y="2646363"/>
            <a:ext cx="3960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2.7  + a.7  + 2.7 + a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351088" y="2557463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471863" y="2538413"/>
            <a:ext cx="411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 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324475" y="2643188"/>
            <a:ext cx="1655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1000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2071688" y="3690938"/>
            <a:ext cx="318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686 + 49a + 14 + a  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313363" y="3683000"/>
            <a:ext cx="165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1000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522663" y="4175125"/>
            <a:ext cx="2078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700 + 50a    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313363" y="4175125"/>
            <a:ext cx="2282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1000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3419475" y="4678363"/>
            <a:ext cx="1924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        50a  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292725" y="4678363"/>
            <a:ext cx="2282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300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4840288" y="518318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a  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313363" y="5183188"/>
            <a:ext cx="2282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6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6011863" y="5227638"/>
            <a:ext cx="151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… Rpta.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33413" y="620713"/>
            <a:ext cx="2087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7: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1619250" y="3146425"/>
            <a:ext cx="367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2.343 + a.49 + 14 + a  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334000" y="3138488"/>
            <a:ext cx="1655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3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3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3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3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3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3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38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3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9" grpId="0" animBg="1"/>
      <p:bldP spid="33800" grpId="0"/>
      <p:bldP spid="33802" grpId="0"/>
      <p:bldP spid="33803" grpId="0"/>
      <p:bldP spid="33813" grpId="0"/>
      <p:bldP spid="338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2625" y="981075"/>
            <a:ext cx="2376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Si los numerales: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130550" y="930275"/>
            <a:ext cx="1728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n23   ;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654425" y="1096963"/>
            <a:ext cx="647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(m)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609600" y="1958975"/>
            <a:ext cx="3889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Aplicamos:  BASE </a:t>
            </a: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&gt; CIFRA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5940425" y="5548313"/>
            <a:ext cx="151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… Rptas.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3295650" y="950913"/>
            <a:ext cx="5032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4314825" y="930275"/>
            <a:ext cx="133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p21   ;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859338" y="1096963"/>
            <a:ext cx="647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(n)</a:t>
            </a:r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4479925" y="950913"/>
            <a:ext cx="5032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435600" y="939800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n3m   y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021388" y="1106488"/>
            <a:ext cx="647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(6)</a:t>
            </a: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5600700" y="960438"/>
            <a:ext cx="5032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742113" y="944563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1211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7472363" y="1117600"/>
            <a:ext cx="64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(p)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82625" y="1484313"/>
            <a:ext cx="7993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están correctamente escritos, hallar m, n y p.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1185863" y="2370138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n23 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1709738" y="2536825"/>
            <a:ext cx="64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(m)</a:t>
            </a: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1350963" y="2390775"/>
            <a:ext cx="503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3275013" y="2368550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m &gt; n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4930775" y="2373313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m &gt; 3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4425950" y="237331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y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>
            <a:off x="2482850" y="2614613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1196975" y="3006725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p21 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1720850" y="3173413"/>
            <a:ext cx="647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(n)</a:t>
            </a:r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>
            <a:off x="1362075" y="3027363"/>
            <a:ext cx="5032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3286125" y="3005138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n &gt; p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4941888" y="3009900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n &gt; 2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4437063" y="3009900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y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47" name="Line 31"/>
          <p:cNvSpPr>
            <a:spLocks noChangeShapeType="1"/>
          </p:cNvSpPr>
          <p:nvPr/>
        </p:nvSpPr>
        <p:spPr bwMode="auto">
          <a:xfrm>
            <a:off x="2493963" y="3251200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1185863" y="3646488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n3m 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1709738" y="3813175"/>
            <a:ext cx="64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(6)</a:t>
            </a:r>
          </a:p>
        </p:txBody>
      </p:sp>
      <p:sp>
        <p:nvSpPr>
          <p:cNvPr id="34850" name="Line 34"/>
          <p:cNvSpPr>
            <a:spLocks noChangeShapeType="1"/>
          </p:cNvSpPr>
          <p:nvPr/>
        </p:nvSpPr>
        <p:spPr bwMode="auto">
          <a:xfrm>
            <a:off x="1350963" y="3667125"/>
            <a:ext cx="5032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3275013" y="3644900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 &gt; n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4930775" y="3649663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 &gt; m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4425950" y="364966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y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>
            <a:off x="2482850" y="3890963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990600" y="4252913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1211 </a:t>
            </a:r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1709738" y="4419600"/>
            <a:ext cx="64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(p)</a:t>
            </a:r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3275013" y="4251325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p &gt; 2</a:t>
            </a:r>
            <a:r>
              <a:rPr lang="es-ES" altLang="es-CO" sz="2400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2482850" y="4497388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59" name="Text Box 43"/>
          <p:cNvSpPr txBox="1">
            <a:spLocks noChangeArrowheads="1"/>
          </p:cNvSpPr>
          <p:nvPr/>
        </p:nvSpPr>
        <p:spPr bwMode="auto">
          <a:xfrm>
            <a:off x="611188" y="4868863"/>
            <a:ext cx="3024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Ordenando, tenemos:</a:t>
            </a:r>
            <a:endParaRPr lang="es-ES" altLang="es-CO" sz="2000" b="1" i="1">
              <a:solidFill>
                <a:srgbClr val="FF3300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3832225" y="4886325"/>
            <a:ext cx="935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6 &gt; m</a:t>
            </a:r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4697413" y="4886325"/>
            <a:ext cx="935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&gt; n</a:t>
            </a:r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5199063" y="4886325"/>
            <a:ext cx="935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&gt; p</a:t>
            </a:r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5673725" y="4886325"/>
            <a:ext cx="935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&gt; 2</a:t>
            </a:r>
          </a:p>
        </p:txBody>
      </p:sp>
      <p:sp>
        <p:nvSpPr>
          <p:cNvPr id="34864" name="Line 48"/>
          <p:cNvSpPr>
            <a:spLocks noChangeShapeType="1"/>
          </p:cNvSpPr>
          <p:nvPr/>
        </p:nvSpPr>
        <p:spPr bwMode="auto">
          <a:xfrm>
            <a:off x="4551363" y="5267325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65" name="Line 49"/>
          <p:cNvSpPr>
            <a:spLocks noChangeShapeType="1"/>
          </p:cNvSpPr>
          <p:nvPr/>
        </p:nvSpPr>
        <p:spPr bwMode="auto">
          <a:xfrm>
            <a:off x="5138738" y="5267325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66" name="Line 50"/>
          <p:cNvSpPr>
            <a:spLocks noChangeShapeType="1"/>
          </p:cNvSpPr>
          <p:nvPr/>
        </p:nvSpPr>
        <p:spPr bwMode="auto">
          <a:xfrm>
            <a:off x="5643563" y="5267325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4867" name="Text Box 51"/>
          <p:cNvSpPr txBox="1">
            <a:spLocks noChangeArrowheads="1"/>
          </p:cNvSpPr>
          <p:nvPr/>
        </p:nvSpPr>
        <p:spPr bwMode="auto">
          <a:xfrm>
            <a:off x="4356100" y="5548313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4868" name="Text Box 52"/>
          <p:cNvSpPr txBox="1">
            <a:spLocks noChangeArrowheads="1"/>
          </p:cNvSpPr>
          <p:nvPr/>
        </p:nvSpPr>
        <p:spPr bwMode="auto">
          <a:xfrm>
            <a:off x="5435600" y="55372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4869" name="Text Box 53"/>
          <p:cNvSpPr txBox="1">
            <a:spLocks noChangeArrowheads="1"/>
          </p:cNvSpPr>
          <p:nvPr/>
        </p:nvSpPr>
        <p:spPr bwMode="auto">
          <a:xfrm>
            <a:off x="4932363" y="5548313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4870" name="Text Box 54"/>
          <p:cNvSpPr txBox="1">
            <a:spLocks noChangeArrowheads="1"/>
          </p:cNvSpPr>
          <p:nvPr/>
        </p:nvSpPr>
        <p:spPr bwMode="auto">
          <a:xfrm>
            <a:off x="633413" y="620713"/>
            <a:ext cx="2087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8:</a:t>
            </a:r>
          </a:p>
        </p:txBody>
      </p:sp>
      <p:sp>
        <p:nvSpPr>
          <p:cNvPr id="34871" name="Oval 55"/>
          <p:cNvSpPr>
            <a:spLocks noChangeArrowheads="1"/>
          </p:cNvSpPr>
          <p:nvPr/>
        </p:nvSpPr>
        <p:spPr bwMode="auto">
          <a:xfrm>
            <a:off x="4859338" y="3644900"/>
            <a:ext cx="1152525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34872" name="Oval 56"/>
          <p:cNvSpPr>
            <a:spLocks noChangeArrowheads="1"/>
          </p:cNvSpPr>
          <p:nvPr/>
        </p:nvSpPr>
        <p:spPr bwMode="auto">
          <a:xfrm>
            <a:off x="3182938" y="2370138"/>
            <a:ext cx="1152525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34873" name="Oval 57"/>
          <p:cNvSpPr>
            <a:spLocks noChangeArrowheads="1"/>
          </p:cNvSpPr>
          <p:nvPr/>
        </p:nvSpPr>
        <p:spPr bwMode="auto">
          <a:xfrm>
            <a:off x="3182938" y="2997200"/>
            <a:ext cx="1152525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34874" name="Oval 58"/>
          <p:cNvSpPr>
            <a:spLocks noChangeArrowheads="1"/>
          </p:cNvSpPr>
          <p:nvPr/>
        </p:nvSpPr>
        <p:spPr bwMode="auto">
          <a:xfrm>
            <a:off x="3182938" y="4260850"/>
            <a:ext cx="1152525" cy="5048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0" grpId="0"/>
      <p:bldP spid="34821" grpId="0"/>
      <p:bldP spid="34822" grpId="0"/>
      <p:bldP spid="34823" grpId="0"/>
      <p:bldP spid="34824" grpId="0" animBg="1"/>
      <p:bldP spid="34825" grpId="0"/>
      <p:bldP spid="34826" grpId="0"/>
      <p:bldP spid="34827" grpId="0" animBg="1"/>
      <p:bldP spid="34828" grpId="0"/>
      <p:bldP spid="34829" grpId="0"/>
      <p:bldP spid="34830" grpId="0" animBg="1"/>
      <p:bldP spid="34831" grpId="0"/>
      <p:bldP spid="34832" grpId="0"/>
      <p:bldP spid="34833" grpId="0"/>
      <p:bldP spid="34834" grpId="0"/>
      <p:bldP spid="34835" grpId="0"/>
      <p:bldP spid="34836" grpId="0" animBg="1"/>
      <p:bldP spid="34837" grpId="0"/>
      <p:bldP spid="34838" grpId="0"/>
      <p:bldP spid="34839" grpId="0"/>
      <p:bldP spid="34840" grpId="0" animBg="1"/>
      <p:bldP spid="34841" grpId="0"/>
      <p:bldP spid="34842" grpId="0"/>
      <p:bldP spid="34843" grpId="0" animBg="1"/>
      <p:bldP spid="34844" grpId="0"/>
      <p:bldP spid="34845" grpId="0"/>
      <p:bldP spid="34846" grpId="0"/>
      <p:bldP spid="34847" grpId="0" animBg="1"/>
      <p:bldP spid="34848" grpId="0"/>
      <p:bldP spid="34849" grpId="0"/>
      <p:bldP spid="34850" grpId="0" animBg="1"/>
      <p:bldP spid="34851" grpId="0"/>
      <p:bldP spid="34852" grpId="0"/>
      <p:bldP spid="34853" grpId="0"/>
      <p:bldP spid="34854" grpId="0" animBg="1"/>
      <p:bldP spid="34855" grpId="0"/>
      <p:bldP spid="34856" grpId="0"/>
      <p:bldP spid="34857" grpId="0"/>
      <p:bldP spid="34858" grpId="0" animBg="1"/>
      <p:bldP spid="34859" grpId="0"/>
      <p:bldP spid="34860" grpId="0"/>
      <p:bldP spid="34861" grpId="0"/>
      <p:bldP spid="34862" grpId="0"/>
      <p:bldP spid="34863" grpId="0"/>
      <p:bldP spid="34864" grpId="0" animBg="1"/>
      <p:bldP spid="34865" grpId="0" animBg="1"/>
      <p:bldP spid="34866" grpId="0" animBg="1"/>
      <p:bldP spid="34867" grpId="0"/>
      <p:bldP spid="34868" grpId="0"/>
      <p:bldP spid="34869" grpId="0"/>
      <p:bldP spid="34870" grpId="0"/>
      <p:bldP spid="34871" grpId="0" animBg="1"/>
      <p:bldP spid="34872" grpId="0" animBg="1"/>
      <p:bldP spid="34873" grpId="0" animBg="1"/>
      <p:bldP spid="348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00113" y="1052513"/>
            <a:ext cx="741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Expresar en el sistema octal, el mayor número de tres cifras de base 6, dar la cifra de menor orden.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732588" y="1757363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555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235825" y="191293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(6)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641350" y="1803400"/>
            <a:ext cx="6018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El mayor numero de tres cifras de base 6 es: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63688" y="380682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215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500313" y="380682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2284413" y="4208463"/>
            <a:ext cx="792162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2427288" y="423862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26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1852613" y="4445000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292475" y="4227513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3076575" y="4197350"/>
            <a:ext cx="0" cy="4318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3076575" y="4629150"/>
            <a:ext cx="792163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3292475" y="4654550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2520950" y="4814888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2284413" y="3789363"/>
            <a:ext cx="0" cy="4318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36890" name="AutoShape 26"/>
          <p:cNvSpPr>
            <a:spLocks noChangeArrowheads="1"/>
          </p:cNvSpPr>
          <p:nvPr/>
        </p:nvSpPr>
        <p:spPr bwMode="auto">
          <a:xfrm>
            <a:off x="4211638" y="4238625"/>
            <a:ext cx="360362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5580063" y="4259263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= 215</a:t>
            </a:r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6462713" y="4256088"/>
            <a:ext cx="151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= 327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7145338" y="4384675"/>
            <a:ext cx="6286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1600" b="1" i="1">
                <a:latin typeface="Comic Sans MS" panose="030F0702030302020204" pitchFamily="66" charset="0"/>
              </a:rPr>
              <a:t>(8)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1692275" y="5445125"/>
            <a:ext cx="561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La cifra de menor orden es 7</a:t>
            </a: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      …. Rpta.</a:t>
            </a:r>
          </a:p>
        </p:txBody>
      </p:sp>
      <p:sp>
        <p:nvSpPr>
          <p:cNvPr id="36902" name="Text Box 38"/>
          <p:cNvSpPr txBox="1">
            <a:spLocks noChangeArrowheads="1"/>
          </p:cNvSpPr>
          <p:nvPr/>
        </p:nvSpPr>
        <p:spPr bwMode="auto">
          <a:xfrm>
            <a:off x="633413" y="620713"/>
            <a:ext cx="2087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Ejercicio 9:</a:t>
            </a:r>
          </a:p>
        </p:txBody>
      </p:sp>
      <p:sp>
        <p:nvSpPr>
          <p:cNvPr id="36903" name="Text Box 39"/>
          <p:cNvSpPr txBox="1">
            <a:spLocks noChangeArrowheads="1"/>
          </p:cNvSpPr>
          <p:nvPr/>
        </p:nvSpPr>
        <p:spPr bwMode="auto">
          <a:xfrm>
            <a:off x="665163" y="2239963"/>
            <a:ext cx="3043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Pasándolo a base 10:</a:t>
            </a:r>
          </a:p>
        </p:txBody>
      </p:sp>
      <p:sp>
        <p:nvSpPr>
          <p:cNvPr id="36904" name="Text Box 40"/>
          <p:cNvSpPr txBox="1">
            <a:spLocks noChangeArrowheads="1"/>
          </p:cNvSpPr>
          <p:nvPr/>
        </p:nvSpPr>
        <p:spPr bwMode="auto">
          <a:xfrm>
            <a:off x="1236663" y="2773363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555</a:t>
            </a:r>
          </a:p>
        </p:txBody>
      </p:sp>
      <p:sp>
        <p:nvSpPr>
          <p:cNvPr id="36905" name="Text Box 41"/>
          <p:cNvSpPr txBox="1">
            <a:spLocks noChangeArrowheads="1"/>
          </p:cNvSpPr>
          <p:nvPr/>
        </p:nvSpPr>
        <p:spPr bwMode="auto">
          <a:xfrm>
            <a:off x="2149475" y="2773363"/>
            <a:ext cx="316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5.6 + 5.6 + 5</a:t>
            </a:r>
          </a:p>
        </p:txBody>
      </p:sp>
      <p:sp>
        <p:nvSpPr>
          <p:cNvPr id="36906" name="Text Box 42"/>
          <p:cNvSpPr txBox="1">
            <a:spLocks noChangeArrowheads="1"/>
          </p:cNvSpPr>
          <p:nvPr/>
        </p:nvSpPr>
        <p:spPr bwMode="auto">
          <a:xfrm>
            <a:off x="1728788" y="294005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(6)</a:t>
            </a:r>
          </a:p>
        </p:txBody>
      </p:sp>
      <p:sp>
        <p:nvSpPr>
          <p:cNvPr id="36907" name="Text Box 43"/>
          <p:cNvSpPr txBox="1">
            <a:spLocks noChangeArrowheads="1"/>
          </p:cNvSpPr>
          <p:nvPr/>
        </p:nvSpPr>
        <p:spPr bwMode="auto">
          <a:xfrm>
            <a:off x="3017838" y="267811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1400" b="1" i="1">
                <a:latin typeface="Comic Sans MS" panose="030F0702030302020204" pitchFamily="66" charset="0"/>
              </a:rPr>
              <a:t>2</a:t>
            </a:r>
            <a:r>
              <a:rPr lang="es-ES" altLang="es-CO" b="1" i="1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4659313" y="2762250"/>
            <a:ext cx="2841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= 180 + 30 + 5 =</a:t>
            </a:r>
          </a:p>
        </p:txBody>
      </p:sp>
      <p:sp>
        <p:nvSpPr>
          <p:cNvPr id="36910" name="Text Box 46"/>
          <p:cNvSpPr txBox="1">
            <a:spLocks noChangeArrowheads="1"/>
          </p:cNvSpPr>
          <p:nvPr/>
        </p:nvSpPr>
        <p:spPr bwMode="auto">
          <a:xfrm>
            <a:off x="7481888" y="2762250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215</a:t>
            </a:r>
          </a:p>
        </p:txBody>
      </p:sp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649288" y="3319463"/>
            <a:ext cx="4427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Ahora al sistema octal (base 8):</a:t>
            </a:r>
          </a:p>
        </p:txBody>
      </p:sp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4714875" y="4264025"/>
            <a:ext cx="1081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555</a:t>
            </a:r>
          </a:p>
        </p:txBody>
      </p:sp>
      <p:sp>
        <p:nvSpPr>
          <p:cNvPr id="36913" name="Text Box 49"/>
          <p:cNvSpPr txBox="1">
            <a:spLocks noChangeArrowheads="1"/>
          </p:cNvSpPr>
          <p:nvPr/>
        </p:nvSpPr>
        <p:spPr bwMode="auto">
          <a:xfrm>
            <a:off x="5187950" y="4392613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1600" b="1" i="1">
                <a:latin typeface="Comic Sans MS" panose="030F0702030302020204" pitchFamily="66" charset="0"/>
              </a:rPr>
              <a:t>(6)</a:t>
            </a:r>
          </a:p>
        </p:txBody>
      </p:sp>
      <p:sp>
        <p:nvSpPr>
          <p:cNvPr id="36914" name="Freeform 50"/>
          <p:cNvSpPr>
            <a:spLocks/>
          </p:cNvSpPr>
          <p:nvPr/>
        </p:nvSpPr>
        <p:spPr bwMode="auto">
          <a:xfrm>
            <a:off x="1857375" y="4827588"/>
            <a:ext cx="1655763" cy="431800"/>
          </a:xfrm>
          <a:custGeom>
            <a:avLst/>
            <a:gdLst>
              <a:gd name="T0" fmla="*/ 1043 w 1043"/>
              <a:gd name="T1" fmla="*/ 182 h 348"/>
              <a:gd name="T2" fmla="*/ 499 w 1043"/>
              <a:gd name="T3" fmla="*/ 318 h 348"/>
              <a:gd name="T4" fmla="*/ 0 w 1043"/>
              <a:gd name="T5" fmla="*/ 0 h 348"/>
              <a:gd name="T6" fmla="*/ 0 60000 65536"/>
              <a:gd name="T7" fmla="*/ 0 60000 65536"/>
              <a:gd name="T8" fmla="*/ 0 60000 65536"/>
              <a:gd name="T9" fmla="*/ 0 w 1043"/>
              <a:gd name="T10" fmla="*/ 0 h 348"/>
              <a:gd name="T11" fmla="*/ 1043 w 1043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348">
                <a:moveTo>
                  <a:pt x="1043" y="182"/>
                </a:moveTo>
                <a:cubicBezTo>
                  <a:pt x="858" y="265"/>
                  <a:pt x="673" y="348"/>
                  <a:pt x="499" y="318"/>
                </a:cubicBezTo>
                <a:cubicBezTo>
                  <a:pt x="325" y="288"/>
                  <a:pt x="162" y="144"/>
                  <a:pt x="0" y="0"/>
                </a:cubicBezTo>
              </a:path>
            </a:pathLst>
          </a:custGeom>
          <a:noFill/>
          <a:ln w="31750">
            <a:solidFill>
              <a:srgbClr val="3399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6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36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2000"/>
                                        <p:tgtEl>
                                          <p:spTgt spid="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8" grpId="0"/>
      <p:bldP spid="36869" grpId="0"/>
      <p:bldP spid="36871" grpId="0"/>
      <p:bldP spid="36873" grpId="0"/>
      <p:bldP spid="36874" grpId="0"/>
      <p:bldP spid="36875" grpId="0" animBg="1"/>
      <p:bldP spid="36876" grpId="0"/>
      <p:bldP spid="36877" grpId="0"/>
      <p:bldP spid="36878" grpId="0"/>
      <p:bldP spid="36879" grpId="0" animBg="1"/>
      <p:bldP spid="36880" grpId="0" animBg="1"/>
      <p:bldP spid="36881" grpId="0"/>
      <p:bldP spid="36882" grpId="0"/>
      <p:bldP spid="36883" grpId="0" animBg="1"/>
      <p:bldP spid="36890" grpId="0" animBg="1"/>
      <p:bldP spid="36891" grpId="0"/>
      <p:bldP spid="36892" grpId="0"/>
      <p:bldP spid="36894" grpId="0"/>
      <p:bldP spid="36902" grpId="0"/>
      <p:bldP spid="36903" grpId="0"/>
      <p:bldP spid="36904" grpId="0"/>
      <p:bldP spid="36905" grpId="0"/>
      <p:bldP spid="36906" grpId="0"/>
      <p:bldP spid="36907" grpId="0"/>
      <p:bldP spid="36911" grpId="0"/>
      <p:bldP spid="36912" grpId="0"/>
      <p:bldP spid="36913" grpId="0"/>
      <p:bldP spid="369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71550" y="1628775"/>
            <a:ext cx="72723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Un Sistema de Numeración, </a:t>
            </a: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es un conjunto de reglas y principios</a:t>
            </a:r>
            <a:r>
              <a:rPr lang="es-ES" altLang="es-CO" sz="2000" b="1">
                <a:latin typeface="Comic Sans MS" panose="030F0702030302020204" pitchFamily="66" charset="0"/>
              </a:rPr>
              <a:t>, que se emplean para representar correctamente los números.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42988" y="3054350"/>
            <a:ext cx="496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Entre estos principios tenemos: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627313" y="3787775"/>
            <a:ext cx="352901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200" b="1" i="1">
                <a:solidFill>
                  <a:srgbClr val="669900"/>
                </a:solidFill>
                <a:latin typeface="Comic Sans MS" panose="030F0702030302020204" pitchFamily="66" charset="0"/>
              </a:rPr>
              <a:t>1. Principio de Orden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28900" y="4440238"/>
            <a:ext cx="33115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200" b="1" i="1">
                <a:solidFill>
                  <a:srgbClr val="669900"/>
                </a:solidFill>
                <a:latin typeface="Comic Sans MS" panose="030F0702030302020204" pitchFamily="66" charset="0"/>
              </a:rPr>
              <a:t>2. Principio de la Base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619250" y="739775"/>
            <a:ext cx="590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400" b="1">
                <a:solidFill>
                  <a:srgbClr val="FF3300"/>
                </a:solidFill>
                <a:latin typeface="Comic Sans MS" panose="030F0702030302020204" pitchFamily="66" charset="0"/>
              </a:rPr>
              <a:t>¿ Qué es un Sistema de Numeración ?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628900" y="5089525"/>
            <a:ext cx="359886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200" b="1" i="1">
                <a:solidFill>
                  <a:srgbClr val="669900"/>
                </a:solidFill>
                <a:latin typeface="Comic Sans MS" panose="030F0702030302020204" pitchFamily="66" charset="0"/>
              </a:rPr>
              <a:t>3. Principio posicional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  <p:bldP spid="71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828675" y="1268413"/>
            <a:ext cx="74882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Toda cifra en un numeral, tiene un orden, por convención, </a:t>
            </a:r>
            <a:r>
              <a:rPr lang="es-ES" altLang="es-CO" sz="2000" b="1" u="sng">
                <a:solidFill>
                  <a:srgbClr val="FF9933"/>
                </a:solidFill>
                <a:latin typeface="Comic Sans MS" panose="030F0702030302020204" pitchFamily="66" charset="0"/>
              </a:rPr>
              <a:t>el orden se cuenta de derecha a izquierda</a:t>
            </a:r>
            <a:r>
              <a:rPr lang="es-ES" altLang="es-CO" sz="2000" b="1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60388" y="2095500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Ejemplo: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55875" y="2347913"/>
            <a:ext cx="14398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4800" b="1">
                <a:solidFill>
                  <a:srgbClr val="669900"/>
                </a:solidFill>
                <a:latin typeface="Comic Sans MS" panose="030F0702030302020204" pitchFamily="66" charset="0"/>
              </a:rPr>
              <a:t>568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27088" y="739775"/>
            <a:ext cx="590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>
                <a:solidFill>
                  <a:srgbClr val="FF3300"/>
                </a:solidFill>
                <a:latin typeface="Comic Sans MS" panose="030F0702030302020204" pitchFamily="66" charset="0"/>
              </a:rPr>
              <a:t>1. Principio de Orden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646488" y="3068638"/>
            <a:ext cx="431800" cy="5762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068763" y="3633788"/>
            <a:ext cx="719137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3255963" y="3078163"/>
            <a:ext cx="833437" cy="10810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4089400" y="4662488"/>
            <a:ext cx="71913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4067175" y="4138613"/>
            <a:ext cx="762000" cy="95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2874963" y="3078163"/>
            <a:ext cx="1214437" cy="15843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891088" y="3449638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1er. Orden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4870450" y="3952875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2do. Orden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879975" y="4471988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3er. Orden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27088" y="5237163"/>
            <a:ext cx="74882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No confundir el </a:t>
            </a: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lugar </a:t>
            </a:r>
            <a:r>
              <a:rPr lang="es-ES" altLang="es-CO" sz="2000" b="1">
                <a:latin typeface="Comic Sans MS" panose="030F0702030302020204" pitchFamily="66" charset="0"/>
              </a:rPr>
              <a:t>de una cifra, con el </a:t>
            </a:r>
            <a:r>
              <a:rPr lang="es-ES" altLang="es-CO" sz="2000" b="1">
                <a:solidFill>
                  <a:srgbClr val="669900"/>
                </a:solidFill>
                <a:latin typeface="Comic Sans MS" panose="030F0702030302020204" pitchFamily="66" charset="0"/>
              </a:rPr>
              <a:t>orden</a:t>
            </a:r>
            <a:r>
              <a:rPr lang="es-ES" altLang="es-CO" sz="2000" b="1">
                <a:latin typeface="Comic Sans MS" panose="030F0702030302020204" pitchFamily="66" charset="0"/>
              </a:rPr>
              <a:t> de una cifra, </a:t>
            </a:r>
            <a:r>
              <a:rPr lang="es-ES" altLang="es-CO" sz="2000" b="1" u="sng">
                <a:solidFill>
                  <a:srgbClr val="FF9933"/>
                </a:solidFill>
                <a:latin typeface="Comic Sans MS" panose="030F0702030302020204" pitchFamily="66" charset="0"/>
              </a:rPr>
              <a:t>el lugar se cuenta de izquierda a derecha</a:t>
            </a:r>
            <a:r>
              <a:rPr lang="es-ES" altLang="es-CO" sz="2000" b="1">
                <a:solidFill>
                  <a:srgbClr val="FF9933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11188" y="4838700"/>
            <a:ext cx="2211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Observación: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46" grpId="0"/>
      <p:bldP spid="10253" grpId="0" animBg="1"/>
      <p:bldP spid="10254" grpId="0" animBg="1"/>
      <p:bldP spid="10255" grpId="0" animBg="1"/>
      <p:bldP spid="10256" grpId="0" animBg="1"/>
      <p:bldP spid="10257" grpId="0" animBg="1"/>
      <p:bldP spid="10259" grpId="0" animBg="1"/>
      <p:bldP spid="10260" grpId="0"/>
      <p:bldP spid="10261" grpId="0"/>
      <p:bldP spid="10262" grpId="0"/>
      <p:bldP spid="10263" grpId="0"/>
      <p:bldP spid="102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28675" y="1268413"/>
            <a:ext cx="74882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Todo sistema de numeración, tiene una base, </a:t>
            </a:r>
            <a:r>
              <a:rPr lang="es-ES" altLang="es-CO" sz="2000" b="1" u="sng">
                <a:solidFill>
                  <a:srgbClr val="669900"/>
                </a:solidFill>
                <a:latin typeface="Comic Sans MS" panose="030F0702030302020204" pitchFamily="66" charset="0"/>
              </a:rPr>
              <a:t>que es un número entero mayor que la unidad</a:t>
            </a:r>
            <a:r>
              <a:rPr lang="es-ES" altLang="es-CO" sz="2000" b="1">
                <a:latin typeface="Comic Sans MS" panose="030F0702030302020204" pitchFamily="66" charset="0"/>
              </a:rPr>
              <a:t>, el cual nos indica la forma como debemos agrupar.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60388" y="2349500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Ejemplo: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27088" y="739775"/>
            <a:ext cx="590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>
                <a:solidFill>
                  <a:srgbClr val="FF3300"/>
                </a:solidFill>
                <a:latin typeface="Comic Sans MS" panose="030F0702030302020204" pitchFamily="66" charset="0"/>
              </a:rPr>
              <a:t>2. Principio de la Base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827088" y="2801938"/>
            <a:ext cx="74882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En el </a:t>
            </a: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Sistema Senario (Base 6), </a:t>
            </a:r>
            <a:r>
              <a:rPr lang="es-ES" altLang="es-CO" sz="2000" b="1" i="1">
                <a:latin typeface="Comic Sans MS" panose="030F0702030302020204" pitchFamily="66" charset="0"/>
              </a:rPr>
              <a:t>debemos agrupar las unidades de 6 en 6, veamos:</a:t>
            </a:r>
          </a:p>
        </p:txBody>
      </p:sp>
      <p:pic>
        <p:nvPicPr>
          <p:cNvPr id="11281" name="Picture 17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914775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19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346575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4" name="Picture 20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178425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5" name="Picture 21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799013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6" name="Picture 22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591175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7" name="Picture 23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9131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8" name="Picture 24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3449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9" name="Picture 25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17683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0" name="Picture 26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797425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1" name="Picture 27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5895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2" name="Picture 28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39131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3" name="Picture 29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43449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4" name="Picture 30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517683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5" name="Picture 31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4797425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96" name="Picture 32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163" y="55895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7" name="AutoShape 33"/>
          <p:cNvSpPr>
            <a:spLocks noChangeArrowheads="1"/>
          </p:cNvSpPr>
          <p:nvPr/>
        </p:nvSpPr>
        <p:spPr bwMode="auto">
          <a:xfrm>
            <a:off x="2124075" y="3860800"/>
            <a:ext cx="1439863" cy="79216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11298" name="AutoShape 34"/>
          <p:cNvSpPr>
            <a:spLocks noChangeArrowheads="1"/>
          </p:cNvSpPr>
          <p:nvPr/>
        </p:nvSpPr>
        <p:spPr bwMode="auto">
          <a:xfrm>
            <a:off x="2124075" y="4724400"/>
            <a:ext cx="1439863" cy="792163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4859338" y="4149725"/>
            <a:ext cx="433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4000" b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5218113" y="4149725"/>
            <a:ext cx="506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4000" b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505450" y="4437063"/>
            <a:ext cx="722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>
                <a:latin typeface="Comic Sans MS" panose="030F0702030302020204" pitchFamily="66" charset="0"/>
              </a:rPr>
              <a:t>(6)</a:t>
            </a: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H="1">
            <a:off x="4716463" y="4797425"/>
            <a:ext cx="360362" cy="5762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4067175" y="5348288"/>
            <a:ext cx="1296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Grupos</a:t>
            </a:r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5435600" y="4797425"/>
            <a:ext cx="360363" cy="10795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5003800" y="5872163"/>
            <a:ext cx="324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Unidades que sobran</a:t>
            </a:r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6011863" y="4076700"/>
            <a:ext cx="431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4000" b="1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6442075" y="4149725"/>
            <a:ext cx="866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4000" b="1">
                <a:latin typeface="Comic Sans MS" panose="030F0702030302020204" pitchFamily="66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9" grpId="0"/>
      <p:bldP spid="11279" grpId="0"/>
      <p:bldP spid="11297" grpId="0" animBg="1"/>
      <p:bldP spid="11298" grpId="0" animBg="1"/>
      <p:bldP spid="11299" grpId="0"/>
      <p:bldP spid="11300" grpId="0"/>
      <p:bldP spid="11301" grpId="0"/>
      <p:bldP spid="11302" grpId="0" animBg="1"/>
      <p:bldP spid="11303" grpId="0"/>
      <p:bldP spid="11304" grpId="0" animBg="1"/>
      <p:bldP spid="11305" grpId="0"/>
      <p:bldP spid="11306" grpId="0"/>
      <p:bldP spid="1130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314483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357663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4457700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4029075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4870450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143250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1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575050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12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456113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13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0274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4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868863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1" name="Picture 25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143250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2" name="Picture 26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575050"/>
            <a:ext cx="2873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3" name="Picture 27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456113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4" name="Picture 28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0274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5" name="Picture 29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868863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6" name="Picture 30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141663"/>
            <a:ext cx="28733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7" name="Picture 31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573463"/>
            <a:ext cx="28733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8" name="Picture 32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454525"/>
            <a:ext cx="28733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9" name="Picture 33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025900"/>
            <a:ext cx="28733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0" name="Picture 34" descr="BD21312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867275"/>
            <a:ext cx="28733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663575" y="682625"/>
            <a:ext cx="7775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400" b="1">
                <a:solidFill>
                  <a:srgbClr val="FF3300"/>
                </a:solidFill>
                <a:latin typeface="Comic Sans MS" panose="030F0702030302020204" pitchFamily="66" charset="0"/>
              </a:rPr>
              <a:t>¿ Cómo se representa Veinte en el Sistema Quinario ( Base 5 ) ?</a:t>
            </a:r>
          </a:p>
        </p:txBody>
      </p:sp>
      <p:sp>
        <p:nvSpPr>
          <p:cNvPr id="9252" name="AutoShape 36"/>
          <p:cNvSpPr>
            <a:spLocks noChangeArrowheads="1"/>
          </p:cNvSpPr>
          <p:nvPr/>
        </p:nvSpPr>
        <p:spPr bwMode="auto">
          <a:xfrm>
            <a:off x="3348038" y="3070225"/>
            <a:ext cx="431800" cy="2159000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9253" name="AutoShape 37"/>
          <p:cNvSpPr>
            <a:spLocks noChangeArrowheads="1"/>
          </p:cNvSpPr>
          <p:nvPr/>
        </p:nvSpPr>
        <p:spPr bwMode="auto">
          <a:xfrm>
            <a:off x="2771775" y="3070225"/>
            <a:ext cx="431800" cy="2159000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9254" name="AutoShape 38"/>
          <p:cNvSpPr>
            <a:spLocks noChangeArrowheads="1"/>
          </p:cNvSpPr>
          <p:nvPr/>
        </p:nvSpPr>
        <p:spPr bwMode="auto">
          <a:xfrm>
            <a:off x="2195513" y="3070225"/>
            <a:ext cx="431800" cy="2159000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9255" name="AutoShape 39"/>
          <p:cNvSpPr>
            <a:spLocks noChangeArrowheads="1"/>
          </p:cNvSpPr>
          <p:nvPr/>
        </p:nvSpPr>
        <p:spPr bwMode="auto">
          <a:xfrm>
            <a:off x="1619250" y="3070225"/>
            <a:ext cx="431800" cy="2159000"/>
          </a:xfrm>
          <a:prstGeom prst="roundRect">
            <a:avLst>
              <a:gd name="adj" fmla="val 16667"/>
            </a:avLst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4932363" y="3336925"/>
            <a:ext cx="4333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4000" b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5291138" y="3336925"/>
            <a:ext cx="506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4000" b="1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5578475" y="3624263"/>
            <a:ext cx="722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>
                <a:latin typeface="Comic Sans MS" panose="030F0702030302020204" pitchFamily="66" charset="0"/>
              </a:rPr>
              <a:t>(5)</a:t>
            </a:r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 flipH="1">
            <a:off x="4789488" y="3984625"/>
            <a:ext cx="360362" cy="576263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4140200" y="4535488"/>
            <a:ext cx="1296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Grupos</a:t>
            </a:r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5508625" y="3984625"/>
            <a:ext cx="360363" cy="10795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5076825" y="5059363"/>
            <a:ext cx="324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 i="1">
                <a:latin typeface="Comic Sans MS" panose="030F0702030302020204" pitchFamily="66" charset="0"/>
              </a:rPr>
              <a:t>Unidades que sobran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6084888" y="3263900"/>
            <a:ext cx="431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4000" b="1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6515100" y="3336925"/>
            <a:ext cx="866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4000" b="1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941388" y="1951038"/>
            <a:ext cx="7129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En el sistema “Quinario”, debemos agrupar de 5 en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1" grpId="0"/>
      <p:bldP spid="9252" grpId="0" animBg="1"/>
      <p:bldP spid="9253" grpId="0" animBg="1"/>
      <p:bldP spid="9254" grpId="0" animBg="1"/>
      <p:bldP spid="9255" grpId="0" animBg="1"/>
      <p:bldP spid="9256" grpId="0"/>
      <p:bldP spid="9257" grpId="0"/>
      <p:bldP spid="9258" grpId="0"/>
      <p:bldP spid="9259" grpId="0" animBg="1"/>
      <p:bldP spid="9260" grpId="0"/>
      <p:bldP spid="9261" grpId="0" animBg="1"/>
      <p:bldP spid="9262" grpId="0"/>
      <p:bldP spid="9263" grpId="0"/>
      <p:bldP spid="9264" grpId="0"/>
      <p:bldP spid="92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50913" y="1341438"/>
            <a:ext cx="7272337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200" b="1">
                <a:latin typeface="Comic Sans MS" panose="030F0702030302020204" pitchFamily="66" charset="0"/>
              </a:rPr>
              <a:t>Para representar un número</a:t>
            </a:r>
            <a:r>
              <a:rPr lang="es-ES" altLang="es-CO" sz="2000" b="1">
                <a:latin typeface="Comic Sans MS" panose="030F0702030302020204" pitchFamily="66" charset="0"/>
              </a:rPr>
              <a:t> en un sistema diferente al decimal, se emplea el método de:</a:t>
            </a:r>
          </a:p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 </a:t>
            </a:r>
            <a:r>
              <a:rPr lang="es-ES" altLang="es-CO" sz="2200" b="1">
                <a:solidFill>
                  <a:srgbClr val="FF3300"/>
                </a:solidFill>
                <a:latin typeface="Comic Sans MS" panose="030F0702030302020204" pitchFamily="66" charset="0"/>
              </a:rPr>
              <a:t>“Divisiones Sucesivas”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777875" y="739775"/>
            <a:ext cx="755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400" b="1">
                <a:solidFill>
                  <a:srgbClr val="FF3300"/>
                </a:solidFill>
                <a:latin typeface="Comic Sans MS" panose="030F0702030302020204" pitchFamily="66" charset="0"/>
              </a:rPr>
              <a:t>¿ Cómo representar un número en otra base ?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55650" y="2600325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Ejemplo: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950913" y="3068638"/>
            <a:ext cx="72723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Representar 243 en el sistema heptal </a:t>
            </a: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( Base 7 )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417888" y="3644900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243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4354513" y="3644900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4138613" y="3614738"/>
            <a:ext cx="0" cy="4318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4138613" y="4046538"/>
            <a:ext cx="792162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281488" y="4076700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34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706813" y="4283075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146675" y="4065588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930775" y="4035425"/>
            <a:ext cx="0" cy="43180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4930775" y="4467225"/>
            <a:ext cx="792163" cy="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5146675" y="4492625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4375150" y="4652963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1485900" y="4905375"/>
            <a:ext cx="180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Entonces: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562350" y="5326063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243 =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4427538" y="5326063"/>
            <a:ext cx="1296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465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4891088" y="5438775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(7)</a:t>
            </a:r>
          </a:p>
        </p:txBody>
      </p:sp>
      <p:sp>
        <p:nvSpPr>
          <p:cNvPr id="26650" name="Freeform 26"/>
          <p:cNvSpPr>
            <a:spLocks/>
          </p:cNvSpPr>
          <p:nvPr/>
        </p:nvSpPr>
        <p:spPr bwMode="auto">
          <a:xfrm>
            <a:off x="3779838" y="4652963"/>
            <a:ext cx="1655762" cy="431800"/>
          </a:xfrm>
          <a:custGeom>
            <a:avLst/>
            <a:gdLst>
              <a:gd name="T0" fmla="*/ 1043 w 1043"/>
              <a:gd name="T1" fmla="*/ 182 h 348"/>
              <a:gd name="T2" fmla="*/ 499 w 1043"/>
              <a:gd name="T3" fmla="*/ 318 h 348"/>
              <a:gd name="T4" fmla="*/ 0 w 1043"/>
              <a:gd name="T5" fmla="*/ 0 h 348"/>
              <a:gd name="T6" fmla="*/ 0 60000 65536"/>
              <a:gd name="T7" fmla="*/ 0 60000 65536"/>
              <a:gd name="T8" fmla="*/ 0 60000 65536"/>
              <a:gd name="T9" fmla="*/ 0 w 1043"/>
              <a:gd name="T10" fmla="*/ 0 h 348"/>
              <a:gd name="T11" fmla="*/ 1043 w 1043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348">
                <a:moveTo>
                  <a:pt x="1043" y="182"/>
                </a:moveTo>
                <a:cubicBezTo>
                  <a:pt x="858" y="265"/>
                  <a:pt x="673" y="348"/>
                  <a:pt x="499" y="318"/>
                </a:cubicBezTo>
                <a:cubicBezTo>
                  <a:pt x="325" y="288"/>
                  <a:pt x="162" y="144"/>
                  <a:pt x="0" y="0"/>
                </a:cubicBezTo>
              </a:path>
            </a:pathLst>
          </a:custGeom>
          <a:noFill/>
          <a:ln w="31750">
            <a:solidFill>
              <a:srgbClr val="3399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CO" alt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2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30" grpId="0"/>
      <p:bldP spid="26632" grpId="0"/>
      <p:bldP spid="26633" grpId="0"/>
      <p:bldP spid="26634" grpId="0"/>
      <p:bldP spid="26635" grpId="0"/>
      <p:bldP spid="26636" grpId="0" animBg="1"/>
      <p:bldP spid="26637" grpId="0" animBg="1"/>
      <p:bldP spid="26638" grpId="0"/>
      <p:bldP spid="26639" grpId="0"/>
      <p:bldP spid="26640" grpId="0"/>
      <p:bldP spid="26641" grpId="0" animBg="1"/>
      <p:bldP spid="26642" grpId="0" animBg="1"/>
      <p:bldP spid="26643" grpId="0"/>
      <p:bldP spid="26644" grpId="0"/>
      <p:bldP spid="26645" grpId="0"/>
      <p:bldP spid="26646" grpId="0"/>
      <p:bldP spid="26647" grpId="0"/>
      <p:bldP spid="26648" grpId="0"/>
      <p:bldP spid="266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4213" y="639763"/>
            <a:ext cx="7775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O" sz="2000" b="1" i="1">
                <a:latin typeface="Comic Sans MS" panose="030F0702030302020204" pitchFamily="66" charset="0"/>
              </a:rPr>
              <a:t>La Base de un sistema de numeración también nos indica cuantas cifras pueden usarse en el sistema, veamos:</a:t>
            </a:r>
          </a:p>
        </p:txBody>
      </p:sp>
      <p:graphicFrame>
        <p:nvGraphicFramePr>
          <p:cNvPr id="15578" name="Group 218"/>
          <p:cNvGraphicFramePr>
            <a:graphicFrameLocks noGrp="1"/>
          </p:cNvGraphicFramePr>
          <p:nvPr>
            <p:ph/>
          </p:nvPr>
        </p:nvGraphicFramePr>
        <p:xfrm>
          <a:off x="1128713" y="1698625"/>
          <a:ext cx="6969125" cy="4440235"/>
        </p:xfrm>
        <a:graphic>
          <a:graphicData uri="http://schemas.openxmlformats.org/drawingml/2006/table">
            <a:tbl>
              <a:tblPr/>
              <a:tblGrid>
                <a:gridCol w="85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Base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Sistema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Cifras que emplea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8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5540" name="Text Box 180"/>
          <p:cNvSpPr txBox="1">
            <a:spLocks noChangeArrowheads="1"/>
          </p:cNvSpPr>
          <p:nvPr/>
        </p:nvSpPr>
        <p:spPr bwMode="auto">
          <a:xfrm>
            <a:off x="1382713" y="195421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541" name="Text Box 181"/>
          <p:cNvSpPr txBox="1">
            <a:spLocks noChangeArrowheads="1"/>
          </p:cNvSpPr>
          <p:nvPr/>
        </p:nvSpPr>
        <p:spPr bwMode="auto">
          <a:xfrm>
            <a:off x="2041525" y="195738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Binario</a:t>
            </a:r>
          </a:p>
        </p:txBody>
      </p:sp>
      <p:sp>
        <p:nvSpPr>
          <p:cNvPr id="15543" name="Text Box 183"/>
          <p:cNvSpPr txBox="1">
            <a:spLocks noChangeArrowheads="1"/>
          </p:cNvSpPr>
          <p:nvPr/>
        </p:nvSpPr>
        <p:spPr bwMode="auto">
          <a:xfrm>
            <a:off x="3729038" y="1957388"/>
            <a:ext cx="86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</a:t>
            </a:r>
          </a:p>
        </p:txBody>
      </p:sp>
      <p:sp>
        <p:nvSpPr>
          <p:cNvPr id="15544" name="Text Box 184"/>
          <p:cNvSpPr txBox="1">
            <a:spLocks noChangeArrowheads="1"/>
          </p:cNvSpPr>
          <p:nvPr/>
        </p:nvSpPr>
        <p:spPr bwMode="auto">
          <a:xfrm>
            <a:off x="1362075" y="233521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5545" name="Text Box 185"/>
          <p:cNvSpPr txBox="1">
            <a:spLocks noChangeArrowheads="1"/>
          </p:cNvSpPr>
          <p:nvPr/>
        </p:nvSpPr>
        <p:spPr bwMode="auto">
          <a:xfrm>
            <a:off x="2020888" y="233838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Ternario</a:t>
            </a:r>
          </a:p>
        </p:txBody>
      </p:sp>
      <p:sp>
        <p:nvSpPr>
          <p:cNvPr id="15546" name="Text Box 186"/>
          <p:cNvSpPr txBox="1">
            <a:spLocks noChangeArrowheads="1"/>
          </p:cNvSpPr>
          <p:nvPr/>
        </p:nvSpPr>
        <p:spPr bwMode="auto">
          <a:xfrm>
            <a:off x="3729038" y="2338388"/>
            <a:ext cx="1419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</a:t>
            </a:r>
          </a:p>
        </p:txBody>
      </p:sp>
      <p:sp>
        <p:nvSpPr>
          <p:cNvPr id="15548" name="Text Box 188"/>
          <p:cNvSpPr txBox="1">
            <a:spLocks noChangeArrowheads="1"/>
          </p:cNvSpPr>
          <p:nvPr/>
        </p:nvSpPr>
        <p:spPr bwMode="auto">
          <a:xfrm>
            <a:off x="1352550" y="271621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5549" name="Text Box 189"/>
          <p:cNvSpPr txBox="1">
            <a:spLocks noChangeArrowheads="1"/>
          </p:cNvSpPr>
          <p:nvPr/>
        </p:nvSpPr>
        <p:spPr bwMode="auto">
          <a:xfrm>
            <a:off x="2011363" y="271938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Cuaternario</a:t>
            </a:r>
          </a:p>
        </p:txBody>
      </p:sp>
      <p:sp>
        <p:nvSpPr>
          <p:cNvPr id="15550" name="Text Box 190"/>
          <p:cNvSpPr txBox="1">
            <a:spLocks noChangeArrowheads="1"/>
          </p:cNvSpPr>
          <p:nvPr/>
        </p:nvSpPr>
        <p:spPr bwMode="auto">
          <a:xfrm>
            <a:off x="3719513" y="2719388"/>
            <a:ext cx="1408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</a:t>
            </a:r>
          </a:p>
        </p:txBody>
      </p:sp>
      <p:sp>
        <p:nvSpPr>
          <p:cNvPr id="15551" name="Text Box 191"/>
          <p:cNvSpPr txBox="1">
            <a:spLocks noChangeArrowheads="1"/>
          </p:cNvSpPr>
          <p:nvPr/>
        </p:nvSpPr>
        <p:spPr bwMode="auto">
          <a:xfrm>
            <a:off x="1352550" y="309721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5552" name="Text Box 192"/>
          <p:cNvSpPr txBox="1">
            <a:spLocks noChangeArrowheads="1"/>
          </p:cNvSpPr>
          <p:nvPr/>
        </p:nvSpPr>
        <p:spPr bwMode="auto">
          <a:xfrm>
            <a:off x="2009775" y="307975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Quinario</a:t>
            </a:r>
          </a:p>
        </p:txBody>
      </p:sp>
      <p:sp>
        <p:nvSpPr>
          <p:cNvPr id="15553" name="Text Box 193"/>
          <p:cNvSpPr txBox="1">
            <a:spLocks noChangeArrowheads="1"/>
          </p:cNvSpPr>
          <p:nvPr/>
        </p:nvSpPr>
        <p:spPr bwMode="auto">
          <a:xfrm>
            <a:off x="3717925" y="3079750"/>
            <a:ext cx="3786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3; 4</a:t>
            </a:r>
          </a:p>
        </p:txBody>
      </p:sp>
      <p:sp>
        <p:nvSpPr>
          <p:cNvPr id="15554" name="Text Box 194"/>
          <p:cNvSpPr txBox="1">
            <a:spLocks noChangeArrowheads="1"/>
          </p:cNvSpPr>
          <p:nvPr/>
        </p:nvSpPr>
        <p:spPr bwMode="auto">
          <a:xfrm>
            <a:off x="1352550" y="345757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5555" name="Text Box 195"/>
          <p:cNvSpPr txBox="1">
            <a:spLocks noChangeArrowheads="1"/>
          </p:cNvSpPr>
          <p:nvPr/>
        </p:nvSpPr>
        <p:spPr bwMode="auto">
          <a:xfrm>
            <a:off x="2009775" y="344011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Senario</a:t>
            </a:r>
          </a:p>
        </p:txBody>
      </p:sp>
      <p:sp>
        <p:nvSpPr>
          <p:cNvPr id="15556" name="Text Box 196"/>
          <p:cNvSpPr txBox="1">
            <a:spLocks noChangeArrowheads="1"/>
          </p:cNvSpPr>
          <p:nvPr/>
        </p:nvSpPr>
        <p:spPr bwMode="auto">
          <a:xfrm>
            <a:off x="3717925" y="3440113"/>
            <a:ext cx="3786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3; 4; 5</a:t>
            </a:r>
          </a:p>
        </p:txBody>
      </p:sp>
      <p:sp>
        <p:nvSpPr>
          <p:cNvPr id="15557" name="Text Box 197"/>
          <p:cNvSpPr txBox="1">
            <a:spLocks noChangeArrowheads="1"/>
          </p:cNvSpPr>
          <p:nvPr/>
        </p:nvSpPr>
        <p:spPr bwMode="auto">
          <a:xfrm>
            <a:off x="1362075" y="383063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5558" name="Text Box 198"/>
          <p:cNvSpPr txBox="1">
            <a:spLocks noChangeArrowheads="1"/>
          </p:cNvSpPr>
          <p:nvPr/>
        </p:nvSpPr>
        <p:spPr bwMode="auto">
          <a:xfrm>
            <a:off x="2019300" y="381317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Heptal</a:t>
            </a:r>
          </a:p>
        </p:txBody>
      </p:sp>
      <p:sp>
        <p:nvSpPr>
          <p:cNvPr id="15559" name="Text Box 199"/>
          <p:cNvSpPr txBox="1">
            <a:spLocks noChangeArrowheads="1"/>
          </p:cNvSpPr>
          <p:nvPr/>
        </p:nvSpPr>
        <p:spPr bwMode="auto">
          <a:xfrm>
            <a:off x="3727450" y="3813175"/>
            <a:ext cx="3786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3; 4; 5; 6</a:t>
            </a:r>
          </a:p>
        </p:txBody>
      </p:sp>
      <p:sp>
        <p:nvSpPr>
          <p:cNvPr id="15560" name="Text Box 200"/>
          <p:cNvSpPr txBox="1">
            <a:spLocks noChangeArrowheads="1"/>
          </p:cNvSpPr>
          <p:nvPr/>
        </p:nvSpPr>
        <p:spPr bwMode="auto">
          <a:xfrm>
            <a:off x="1352550" y="4189413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5561" name="Text Box 201"/>
          <p:cNvSpPr txBox="1">
            <a:spLocks noChangeArrowheads="1"/>
          </p:cNvSpPr>
          <p:nvPr/>
        </p:nvSpPr>
        <p:spPr bwMode="auto">
          <a:xfrm>
            <a:off x="2009775" y="417195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Octal</a:t>
            </a:r>
          </a:p>
        </p:txBody>
      </p:sp>
      <p:sp>
        <p:nvSpPr>
          <p:cNvPr id="15562" name="Text Box 202"/>
          <p:cNvSpPr txBox="1">
            <a:spLocks noChangeArrowheads="1"/>
          </p:cNvSpPr>
          <p:nvPr/>
        </p:nvSpPr>
        <p:spPr bwMode="auto">
          <a:xfrm>
            <a:off x="3717925" y="4171950"/>
            <a:ext cx="3786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3; 4; 5; 6; 7</a:t>
            </a:r>
          </a:p>
        </p:txBody>
      </p:sp>
      <p:sp>
        <p:nvSpPr>
          <p:cNvPr id="15563" name="Text Box 203"/>
          <p:cNvSpPr txBox="1">
            <a:spLocks noChangeArrowheads="1"/>
          </p:cNvSpPr>
          <p:nvPr/>
        </p:nvSpPr>
        <p:spPr bwMode="auto">
          <a:xfrm>
            <a:off x="1352550" y="454977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5564" name="Text Box 204"/>
          <p:cNvSpPr txBox="1">
            <a:spLocks noChangeArrowheads="1"/>
          </p:cNvSpPr>
          <p:nvPr/>
        </p:nvSpPr>
        <p:spPr bwMode="auto">
          <a:xfrm>
            <a:off x="2009775" y="453231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Nonario</a:t>
            </a:r>
          </a:p>
        </p:txBody>
      </p:sp>
      <p:sp>
        <p:nvSpPr>
          <p:cNvPr id="15565" name="Text Box 205"/>
          <p:cNvSpPr txBox="1">
            <a:spLocks noChangeArrowheads="1"/>
          </p:cNvSpPr>
          <p:nvPr/>
        </p:nvSpPr>
        <p:spPr bwMode="auto">
          <a:xfrm>
            <a:off x="3717925" y="4532313"/>
            <a:ext cx="3786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3; 4; 5; 6; 7; 8</a:t>
            </a:r>
          </a:p>
        </p:txBody>
      </p:sp>
      <p:sp>
        <p:nvSpPr>
          <p:cNvPr id="15566" name="Text Box 206"/>
          <p:cNvSpPr txBox="1">
            <a:spLocks noChangeArrowheads="1"/>
          </p:cNvSpPr>
          <p:nvPr/>
        </p:nvSpPr>
        <p:spPr bwMode="auto">
          <a:xfrm>
            <a:off x="1258888" y="4910138"/>
            <a:ext cx="504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5567" name="Text Box 207"/>
          <p:cNvSpPr txBox="1">
            <a:spLocks noChangeArrowheads="1"/>
          </p:cNvSpPr>
          <p:nvPr/>
        </p:nvSpPr>
        <p:spPr bwMode="auto">
          <a:xfrm>
            <a:off x="2019300" y="489267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Decimal</a:t>
            </a:r>
          </a:p>
        </p:txBody>
      </p:sp>
      <p:sp>
        <p:nvSpPr>
          <p:cNvPr id="15568" name="Text Box 208"/>
          <p:cNvSpPr txBox="1">
            <a:spLocks noChangeArrowheads="1"/>
          </p:cNvSpPr>
          <p:nvPr/>
        </p:nvSpPr>
        <p:spPr bwMode="auto">
          <a:xfrm>
            <a:off x="3727450" y="4892675"/>
            <a:ext cx="3786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3; 4; 5; 6; 7; 8; 9</a:t>
            </a:r>
          </a:p>
        </p:txBody>
      </p:sp>
      <p:sp>
        <p:nvSpPr>
          <p:cNvPr id="15569" name="Text Box 209"/>
          <p:cNvSpPr txBox="1">
            <a:spLocks noChangeArrowheads="1"/>
          </p:cNvSpPr>
          <p:nvPr/>
        </p:nvSpPr>
        <p:spPr bwMode="auto">
          <a:xfrm>
            <a:off x="1258888" y="52705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5570" name="Text Box 210"/>
          <p:cNvSpPr txBox="1">
            <a:spLocks noChangeArrowheads="1"/>
          </p:cNvSpPr>
          <p:nvPr/>
        </p:nvSpPr>
        <p:spPr bwMode="auto">
          <a:xfrm>
            <a:off x="2009775" y="525303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Undecimal</a:t>
            </a:r>
          </a:p>
        </p:txBody>
      </p:sp>
      <p:sp>
        <p:nvSpPr>
          <p:cNvPr id="15571" name="Text Box 211"/>
          <p:cNvSpPr txBox="1">
            <a:spLocks noChangeArrowheads="1"/>
          </p:cNvSpPr>
          <p:nvPr/>
        </p:nvSpPr>
        <p:spPr bwMode="auto">
          <a:xfrm>
            <a:off x="3717925" y="5253038"/>
            <a:ext cx="3786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3; 4; 5; 6; 7; 8; 9; </a:t>
            </a:r>
            <a:r>
              <a:rPr lang="es-ES" altLang="es-CO" b="1" i="1">
                <a:solidFill>
                  <a:srgbClr val="FF3300"/>
                </a:solidFill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572" name="Text Box 212"/>
          <p:cNvSpPr txBox="1">
            <a:spLocks noChangeArrowheads="1"/>
          </p:cNvSpPr>
          <p:nvPr/>
        </p:nvSpPr>
        <p:spPr bwMode="auto">
          <a:xfrm>
            <a:off x="1258888" y="565467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5573" name="Text Box 213"/>
          <p:cNvSpPr txBox="1">
            <a:spLocks noChangeArrowheads="1"/>
          </p:cNvSpPr>
          <p:nvPr/>
        </p:nvSpPr>
        <p:spPr bwMode="auto">
          <a:xfrm>
            <a:off x="2009775" y="563721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Duodecimal</a:t>
            </a:r>
          </a:p>
        </p:txBody>
      </p:sp>
      <p:sp>
        <p:nvSpPr>
          <p:cNvPr id="15574" name="Text Box 214"/>
          <p:cNvSpPr txBox="1">
            <a:spLocks noChangeArrowheads="1"/>
          </p:cNvSpPr>
          <p:nvPr/>
        </p:nvSpPr>
        <p:spPr bwMode="auto">
          <a:xfrm>
            <a:off x="3717925" y="5637213"/>
            <a:ext cx="4454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latin typeface="Comic Sans MS" panose="030F0702030302020204" pitchFamily="66" charset="0"/>
              </a:rPr>
              <a:t>0; 1; 2; 3; 4; 5; 6; 7; 8; 9; </a:t>
            </a:r>
            <a:r>
              <a:rPr lang="es-ES" altLang="es-CO" b="1" i="1">
                <a:solidFill>
                  <a:srgbClr val="FF3300"/>
                </a:solidFill>
                <a:latin typeface="Comic Sans MS" panose="030F0702030302020204" pitchFamily="66" charset="0"/>
              </a:rPr>
              <a:t>A</a:t>
            </a:r>
            <a:r>
              <a:rPr lang="es-ES" altLang="es-CO" b="1" i="1">
                <a:latin typeface="Comic Sans MS" panose="030F0702030302020204" pitchFamily="66" charset="0"/>
              </a:rPr>
              <a:t>; </a:t>
            </a:r>
            <a:r>
              <a:rPr lang="es-ES" altLang="es-CO" b="1" i="1">
                <a:solidFill>
                  <a:srgbClr val="FF3300"/>
                </a:solidFill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576" name="Text Box 216"/>
          <p:cNvSpPr txBox="1">
            <a:spLocks noChangeArrowheads="1"/>
          </p:cNvSpPr>
          <p:nvPr/>
        </p:nvSpPr>
        <p:spPr bwMode="auto">
          <a:xfrm>
            <a:off x="4427538" y="616585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solidFill>
                  <a:srgbClr val="FF3300"/>
                </a:solidFill>
                <a:latin typeface="Comic Sans MS" panose="030F0702030302020204" pitchFamily="66" charset="0"/>
              </a:rPr>
              <a:t>A = </a:t>
            </a:r>
            <a:r>
              <a:rPr lang="es-ES" altLang="es-CO" b="1" i="1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5577" name="Text Box 217"/>
          <p:cNvSpPr txBox="1">
            <a:spLocks noChangeArrowheads="1"/>
          </p:cNvSpPr>
          <p:nvPr/>
        </p:nvSpPr>
        <p:spPr bwMode="auto">
          <a:xfrm>
            <a:off x="6370638" y="6165850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b="1" i="1">
                <a:solidFill>
                  <a:srgbClr val="FF3300"/>
                </a:solidFill>
                <a:latin typeface="Comic Sans MS" panose="030F0702030302020204" pitchFamily="66" charset="0"/>
              </a:rPr>
              <a:t>B = </a:t>
            </a:r>
            <a:r>
              <a:rPr lang="es-ES" altLang="es-CO" b="1" i="1">
                <a:latin typeface="Comic Sans MS" panose="030F0702030302020204" pitchFamily="66" charset="0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utoUpdateAnimBg="0"/>
      <p:bldP spid="15540" grpId="0" autoUpdateAnimBg="0"/>
      <p:bldP spid="15541" grpId="0" autoUpdateAnimBg="0"/>
      <p:bldP spid="15543" grpId="0" autoUpdateAnimBg="0"/>
      <p:bldP spid="15544" grpId="0" autoUpdateAnimBg="0"/>
      <p:bldP spid="15545" grpId="0" autoUpdateAnimBg="0"/>
      <p:bldP spid="15546" grpId="0" autoUpdateAnimBg="0"/>
      <p:bldP spid="15548" grpId="0" autoUpdateAnimBg="0"/>
      <p:bldP spid="15549" grpId="0" autoUpdateAnimBg="0"/>
      <p:bldP spid="15550" grpId="0" autoUpdateAnimBg="0"/>
      <p:bldP spid="15551" grpId="0" autoUpdateAnimBg="0"/>
      <p:bldP spid="15552" grpId="0" autoUpdateAnimBg="0"/>
      <p:bldP spid="15553" grpId="0" autoUpdateAnimBg="0"/>
      <p:bldP spid="15554" grpId="0" autoUpdateAnimBg="0"/>
      <p:bldP spid="15555" grpId="0" autoUpdateAnimBg="0"/>
      <p:bldP spid="15556" grpId="0" autoUpdateAnimBg="0"/>
      <p:bldP spid="15557" grpId="0" autoUpdateAnimBg="0"/>
      <p:bldP spid="15558" grpId="0" autoUpdateAnimBg="0"/>
      <p:bldP spid="15559" grpId="0" autoUpdateAnimBg="0"/>
      <p:bldP spid="15560" grpId="0" autoUpdateAnimBg="0"/>
      <p:bldP spid="15561" grpId="0" autoUpdateAnimBg="0"/>
      <p:bldP spid="15562" grpId="0" autoUpdateAnimBg="0"/>
      <p:bldP spid="15563" grpId="0" autoUpdateAnimBg="0"/>
      <p:bldP spid="15564" grpId="0" autoUpdateAnimBg="0"/>
      <p:bldP spid="15565" grpId="0" autoUpdateAnimBg="0"/>
      <p:bldP spid="15566" grpId="0" autoUpdateAnimBg="0"/>
      <p:bldP spid="15567" grpId="0" autoUpdateAnimBg="0"/>
      <p:bldP spid="15568" grpId="0" autoUpdateAnimBg="0"/>
      <p:bldP spid="15569" grpId="0" autoUpdateAnimBg="0"/>
      <p:bldP spid="15570" grpId="0" autoUpdateAnimBg="0"/>
      <p:bldP spid="15571" grpId="0" autoUpdateAnimBg="0"/>
      <p:bldP spid="15572" grpId="0" autoUpdateAnimBg="0"/>
      <p:bldP spid="15573" grpId="0" autoUpdateAnimBg="0"/>
      <p:bldP spid="15574" grpId="0" autoUpdateAnimBg="0"/>
      <p:bldP spid="15576" grpId="0" autoUpdateAnimBg="0"/>
      <p:bldP spid="1557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28675" y="1268413"/>
            <a:ext cx="7343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200" b="1">
                <a:latin typeface="Comic Sans MS" panose="030F0702030302020204" pitchFamily="66" charset="0"/>
              </a:rPr>
              <a:t>En un numeral toda cifra tiene un </a:t>
            </a:r>
            <a:r>
              <a:rPr lang="es-ES" altLang="es-CO" sz="2200" b="1">
                <a:solidFill>
                  <a:srgbClr val="FF3300"/>
                </a:solidFill>
                <a:latin typeface="Comic Sans MS" panose="030F0702030302020204" pitchFamily="66" charset="0"/>
              </a:rPr>
              <a:t>”valor posicional”</a:t>
            </a:r>
            <a:r>
              <a:rPr lang="es-ES" altLang="es-CO" sz="2200" b="1">
                <a:latin typeface="Comic Sans MS" panose="030F0702030302020204" pitchFamily="66" charset="0"/>
              </a:rPr>
              <a:t>, veamos un ejemplo: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124075" y="2182813"/>
            <a:ext cx="14398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4800" b="1">
                <a:solidFill>
                  <a:srgbClr val="669900"/>
                </a:solidFill>
                <a:latin typeface="Comic Sans MS" panose="030F0702030302020204" pitchFamily="66" charset="0"/>
              </a:rPr>
              <a:t>457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27088" y="739775"/>
            <a:ext cx="590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400" b="1">
                <a:solidFill>
                  <a:srgbClr val="FF3300"/>
                </a:solidFill>
                <a:latin typeface="Comic Sans MS" panose="030F0702030302020204" pitchFamily="66" charset="0"/>
              </a:rPr>
              <a:t>3. Principio posicional: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214688" y="2903538"/>
            <a:ext cx="431800" cy="5762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636963" y="3468688"/>
            <a:ext cx="719137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824163" y="2913063"/>
            <a:ext cx="833437" cy="10810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657600" y="4497388"/>
            <a:ext cx="71913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3635375" y="3973513"/>
            <a:ext cx="762000" cy="95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2443163" y="2913063"/>
            <a:ext cx="1214437" cy="15843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459288" y="3284538"/>
            <a:ext cx="1336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Unidades</a:t>
            </a:r>
            <a:endParaRPr lang="es-ES" altLang="es-CO" sz="2000" b="1" i="1">
              <a:solidFill>
                <a:srgbClr val="0033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438650" y="3787775"/>
            <a:ext cx="287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Decenas</a:t>
            </a:r>
            <a:endParaRPr lang="es-ES" altLang="es-CO" sz="2000" b="1" i="1">
              <a:solidFill>
                <a:srgbClr val="0033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4448175" y="4306888"/>
            <a:ext cx="13477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Centenas</a:t>
            </a:r>
            <a:endParaRPr lang="es-ES" altLang="es-CO" sz="2000" b="1" i="1">
              <a:solidFill>
                <a:srgbClr val="0033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187450" y="5084763"/>
            <a:ext cx="7200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>
                <a:latin typeface="Comic Sans MS" panose="030F0702030302020204" pitchFamily="66" charset="0"/>
              </a:rPr>
              <a:t>La suma de los valores posiciónales, nos da el número.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611188" y="4724400"/>
            <a:ext cx="2211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>
                <a:solidFill>
                  <a:srgbClr val="FF3300"/>
                </a:solidFill>
                <a:latin typeface="Comic Sans MS" panose="030F0702030302020204" pitchFamily="66" charset="0"/>
              </a:rPr>
              <a:t>Observación: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5754688" y="3284538"/>
            <a:ext cx="1768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= 7.1 = </a:t>
            </a:r>
            <a:r>
              <a:rPr lang="es-ES" altLang="es-CO" sz="2000" b="1" i="1">
                <a:solidFill>
                  <a:srgbClr val="0033CC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754688" y="3781425"/>
            <a:ext cx="1984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= 5.10 = </a:t>
            </a:r>
            <a:r>
              <a:rPr lang="es-ES" altLang="es-CO" sz="2000" b="1" i="1">
                <a:solidFill>
                  <a:srgbClr val="0033CC"/>
                </a:solidFill>
                <a:latin typeface="Comic Sans MS" panose="030F0702030302020204" pitchFamily="66" charset="0"/>
              </a:rPr>
              <a:t>50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734050" y="4306888"/>
            <a:ext cx="2509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FF3300"/>
                </a:solidFill>
                <a:latin typeface="Comic Sans MS" panose="030F0702030302020204" pitchFamily="66" charset="0"/>
              </a:rPr>
              <a:t>= 4.100 = </a:t>
            </a:r>
            <a:r>
              <a:rPr lang="es-ES" altLang="es-CO" sz="2000" b="1" i="1">
                <a:solidFill>
                  <a:srgbClr val="0033CC"/>
                </a:solidFill>
                <a:latin typeface="Comic Sans MS" panose="030F0702030302020204" pitchFamily="66" charset="0"/>
              </a:rPr>
              <a:t>400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079750" y="5626100"/>
            <a:ext cx="300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2000" b="1" i="1">
                <a:solidFill>
                  <a:srgbClr val="0033CC"/>
                </a:solidFill>
                <a:latin typeface="Comic Sans MS" panose="030F0702030302020204" pitchFamily="66" charset="0"/>
              </a:rPr>
              <a:t>400 + 50 + 7 = </a:t>
            </a:r>
            <a:r>
              <a:rPr lang="es-ES" altLang="es-CO" sz="2000" b="1" i="1">
                <a:solidFill>
                  <a:srgbClr val="669900"/>
                </a:solidFill>
                <a:latin typeface="Comic Sans MS" panose="030F0702030302020204" pitchFamily="66" charset="0"/>
              </a:rPr>
              <a:t>457</a:t>
            </a:r>
            <a:endParaRPr lang="es-ES" altLang="es-CO" sz="2000">
              <a:solidFill>
                <a:srgbClr val="6699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6" grpId="0"/>
      <p:bldP spid="18437" grpId="0"/>
      <p:bldP spid="18438" grpId="0" animBg="1"/>
      <p:bldP spid="18439" grpId="0" animBg="1"/>
      <p:bldP spid="18440" grpId="0" animBg="1"/>
      <p:bldP spid="18441" grpId="0" animBg="1"/>
      <p:bldP spid="18442" grpId="0" animBg="1"/>
      <p:bldP spid="18443" grpId="0" animBg="1"/>
      <p:bldP spid="18444" grpId="0"/>
      <p:bldP spid="18445" grpId="0"/>
      <p:bldP spid="18446" grpId="0"/>
      <p:bldP spid="18447" grpId="0"/>
      <p:bldP spid="18448" grpId="0"/>
      <p:bldP spid="18449" grpId="0"/>
      <p:bldP spid="18450" grpId="0"/>
      <p:bldP spid="18451" grpId="0"/>
      <p:bldP spid="18452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</TotalTime>
  <Words>1693</Words>
  <Application>Microsoft Office PowerPoint</Application>
  <PresentationFormat>Presentación en pantalla (4:3)</PresentationFormat>
  <Paragraphs>447</Paragraphs>
  <Slides>25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Arial</vt:lpstr>
      <vt:lpstr>Comic Sans MS</vt:lpstr>
      <vt:lpstr>Monotype Corsiva</vt:lpstr>
      <vt:lpstr>Symbol</vt:lpstr>
      <vt:lpstr>Tahoma</vt:lpstr>
      <vt:lpstr>Verdana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Sala7</cp:lastModifiedBy>
  <cp:revision>23</cp:revision>
  <dcterms:created xsi:type="dcterms:W3CDTF">2006-04-05T15:08:39Z</dcterms:created>
  <dcterms:modified xsi:type="dcterms:W3CDTF">2017-02-15T02:14:55Z</dcterms:modified>
</cp:coreProperties>
</file>